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3"/>
  </p:sldMasterIdLst>
  <p:notesMasterIdLst>
    <p:notesMasterId r:id="rId45"/>
  </p:notesMasterIdLst>
  <p:handoutMasterIdLst>
    <p:handoutMasterId r:id="rId46"/>
  </p:handoutMasterIdLst>
  <p:sldIdLst>
    <p:sldId id="598" r:id="rId4"/>
    <p:sldId id="586" r:id="rId5"/>
    <p:sldId id="336" r:id="rId6"/>
    <p:sldId id="599" r:id="rId7"/>
    <p:sldId id="600" r:id="rId8"/>
    <p:sldId id="510" r:id="rId9"/>
    <p:sldId id="361" r:id="rId10"/>
    <p:sldId id="359" r:id="rId11"/>
    <p:sldId id="641" r:id="rId12"/>
    <p:sldId id="358" r:id="rId13"/>
    <p:sldId id="567" r:id="rId14"/>
    <p:sldId id="568" r:id="rId15"/>
    <p:sldId id="569" r:id="rId16"/>
    <p:sldId id="689" r:id="rId17"/>
    <p:sldId id="464" r:id="rId18"/>
    <p:sldId id="699" r:id="rId19"/>
    <p:sldId id="668" r:id="rId20"/>
    <p:sldId id="685" r:id="rId21"/>
    <p:sldId id="698" r:id="rId22"/>
    <p:sldId id="663" r:id="rId23"/>
    <p:sldId id="686" r:id="rId24"/>
    <p:sldId id="713" r:id="rId25"/>
    <p:sldId id="412" r:id="rId26"/>
    <p:sldId id="712" r:id="rId27"/>
    <p:sldId id="563" r:id="rId28"/>
    <p:sldId id="664" r:id="rId29"/>
    <p:sldId id="561" r:id="rId30"/>
    <p:sldId id="560" r:id="rId31"/>
    <p:sldId id="372" r:id="rId32"/>
    <p:sldId id="647" r:id="rId33"/>
    <p:sldId id="697" r:id="rId34"/>
    <p:sldId id="715" r:id="rId35"/>
    <p:sldId id="716" r:id="rId36"/>
    <p:sldId id="717" r:id="rId37"/>
    <p:sldId id="718" r:id="rId38"/>
    <p:sldId id="719" r:id="rId39"/>
    <p:sldId id="720" r:id="rId40"/>
    <p:sldId id="721" r:id="rId41"/>
    <p:sldId id="722" r:id="rId42"/>
    <p:sldId id="723" r:id="rId43"/>
    <p:sldId id="300" r:id="rId44"/>
  </p:sldIdLst>
  <p:sldSz cx="9144000" cy="6858000" type="screen4x3"/>
  <p:notesSz cx="7023100" cy="93091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ylor.cr" initials="t" lastIdx="7" clrIdx="0">
    <p:extLst>
      <p:ext uri="{19B8F6BF-5375-455C-9EA6-DF929625EA0E}">
        <p15:presenceInfo xmlns:p15="http://schemas.microsoft.com/office/powerpoint/2012/main" userId="taylor.c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000066"/>
    <a:srgbClr val="0099FF"/>
    <a:srgbClr val="FFFFFF"/>
    <a:srgbClr val="FF0000"/>
    <a:srgbClr val="B6793C"/>
    <a:srgbClr val="D4E0EE"/>
    <a:srgbClr val="D3E2F5"/>
    <a:srgbClr val="B0C2D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22" autoAdjust="0"/>
    <p:restoredTop sz="73000" autoAdjust="0"/>
  </p:normalViewPr>
  <p:slideViewPr>
    <p:cSldViewPr>
      <p:cViewPr varScale="1">
        <p:scale>
          <a:sx n="85" d="100"/>
          <a:sy n="85" d="100"/>
        </p:scale>
        <p:origin x="2076" y="78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-3270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-179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3979" cy="46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6" tIns="45783" rIns="91566" bIns="45783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7531" y="0"/>
            <a:ext cx="3043979" cy="46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6" tIns="45783" rIns="91566" bIns="4578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460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41738"/>
            <a:ext cx="3043979" cy="46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6" tIns="45783" rIns="91566" bIns="45783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460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7531" y="8841738"/>
            <a:ext cx="3043979" cy="46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6" tIns="45783" rIns="91566" bIns="4578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294EC9F-D0BF-4DF8-86CD-2E1561EBDD4B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912984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390" cy="46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66" tIns="45884" rIns="91766" bIns="45884" numCol="1" anchor="t" anchorCtr="0" compatLnSpc="1">
            <a:prstTxWarp prst="textNoShape">
              <a:avLst/>
            </a:prstTxWarp>
          </a:bodyPr>
          <a:lstStyle>
            <a:lvl1pPr algn="l" defTabSz="917251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120" y="0"/>
            <a:ext cx="3042390" cy="46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66" tIns="45884" rIns="91766" bIns="45884" numCol="1" anchor="t" anchorCtr="0" compatLnSpc="1">
            <a:prstTxWarp prst="textNoShape">
              <a:avLst/>
            </a:prstTxWarp>
          </a:bodyPr>
          <a:lstStyle>
            <a:lvl1pPr algn="r" defTabSz="917251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946" y="4422459"/>
            <a:ext cx="5617208" cy="418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66" tIns="45884" rIns="91766" bIns="458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noProof="0" smtClean="0"/>
              <a:t>Click to edit Master text styles</a:t>
            </a:r>
          </a:p>
          <a:p>
            <a:pPr lvl="0"/>
            <a:r>
              <a:rPr lang="en-CA" altLang="en-US" noProof="0" smtClean="0"/>
              <a:t>Second level</a:t>
            </a:r>
          </a:p>
          <a:p>
            <a:pPr lvl="0"/>
            <a:r>
              <a:rPr lang="en-CA" altLang="en-US" noProof="0" smtClean="0"/>
              <a:t>Third level</a:t>
            </a:r>
          </a:p>
          <a:p>
            <a:pPr lvl="0"/>
            <a:r>
              <a:rPr lang="en-CA" altLang="en-US" noProof="0" smtClean="0"/>
              <a:t>Fourth level</a:t>
            </a:r>
          </a:p>
          <a:p>
            <a:pPr lvl="0"/>
            <a:r>
              <a:rPr lang="en-CA" altLang="en-US" noProof="0" smtClean="0"/>
              <a:t>Fifth level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1738"/>
            <a:ext cx="3042390" cy="46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66" tIns="45884" rIns="91766" bIns="45884" numCol="1" anchor="b" anchorCtr="0" compatLnSpc="1">
            <a:prstTxWarp prst="textNoShape">
              <a:avLst/>
            </a:prstTxWarp>
          </a:bodyPr>
          <a:lstStyle>
            <a:lvl1pPr algn="l" defTabSz="917251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120" y="8841738"/>
            <a:ext cx="3042390" cy="46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66" tIns="45884" rIns="91766" bIns="45884" numCol="1" anchor="b" anchorCtr="0" compatLnSpc="1">
            <a:prstTxWarp prst="textNoShape">
              <a:avLst/>
            </a:prstTxWarp>
          </a:bodyPr>
          <a:lstStyle>
            <a:lvl1pPr algn="r" defTabSz="917251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DA76F32-302A-41D3-B1C1-E41F9343483E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20235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19449EAD-4627-4F57-AFA9-E2A2DF13A44A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1</a:t>
            </a:fld>
            <a:endParaRPr lang="en-CA" altLang="en-US" smtClean="0">
              <a:cs typeface="Arial" panose="020B0604020202020204" pitchFamily="34" charset="0"/>
            </a:endParaRPr>
          </a:p>
        </p:txBody>
      </p:sp>
      <p:sp>
        <p:nvSpPr>
          <p:cNvPr id="122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A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375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5DF63842-014F-44B9-BE4C-7215AAA590DF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10</a:t>
            </a:fld>
            <a:endParaRPr lang="en-CA" altLang="en-US" smtClean="0">
              <a:cs typeface="Arial" panose="020B060402020202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Updated Sept 2019</a:t>
            </a:r>
          </a:p>
        </p:txBody>
      </p:sp>
    </p:spTree>
    <p:extLst>
      <p:ext uri="{BB962C8B-B14F-4D97-AF65-F5344CB8AC3E}">
        <p14:creationId xmlns:p14="http://schemas.microsoft.com/office/powerpoint/2010/main" val="1423782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 smtClean="0">
              <a:latin typeface="Arial" panose="020B0604020202020204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064" indent="-286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715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2600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0486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4BDAB0CF-B2F3-4A1E-A4A1-2C714C6536DB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11</a:t>
            </a:fld>
            <a:endParaRPr lang="en-CA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72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 smtClean="0">
              <a:latin typeface="Arial" panose="020B0604020202020204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064" indent="-286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715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2600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0486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7C4C62B0-9627-4B00-9A02-8E71BD544A3C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12</a:t>
            </a:fld>
            <a:endParaRPr lang="en-CA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760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 smtClean="0">
                <a:latin typeface="Arial" panose="020B0604020202020204" pitchFamily="34" charset="0"/>
              </a:rPr>
              <a:t>* What seems to be an “exceptional circumstance” to a member may not be truly exceptional (i.e. aging parents).</a:t>
            </a:r>
          </a:p>
          <a:p>
            <a:endParaRPr lang="en-CA" altLang="en-US" dirty="0" smtClean="0">
              <a:latin typeface="Arial" panose="020B0604020202020204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DFB6F715-690D-4128-BFD6-294704F6FD60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13</a:t>
            </a:fld>
            <a:endParaRPr lang="en-CA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719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en-US" dirty="0" smtClean="0">
                <a:latin typeface="Arial" panose="020B0604020202020204" pitchFamily="34" charset="0"/>
              </a:rPr>
              <a:t>* </a:t>
            </a:r>
            <a:r>
              <a:rPr lang="fr-FR" altLang="en-US" dirty="0" err="1" smtClean="0">
                <a:latin typeface="Arial" panose="020B0604020202020204" pitchFamily="34" charset="0"/>
              </a:rPr>
              <a:t>What</a:t>
            </a:r>
            <a:r>
              <a:rPr lang="fr-FR" altLang="en-US" dirty="0" smtClean="0">
                <a:latin typeface="Arial" panose="020B0604020202020204" pitchFamily="34" charset="0"/>
              </a:rPr>
              <a:t> </a:t>
            </a:r>
            <a:r>
              <a:rPr lang="fr-FR" altLang="en-US" dirty="0" err="1" smtClean="0">
                <a:latin typeface="Arial" panose="020B0604020202020204" pitchFamily="34" charset="0"/>
              </a:rPr>
              <a:t>seems</a:t>
            </a:r>
            <a:r>
              <a:rPr lang="fr-FR" altLang="en-US" dirty="0" smtClean="0">
                <a:latin typeface="Arial" panose="020B0604020202020204" pitchFamily="34" charset="0"/>
              </a:rPr>
              <a:t> to </a:t>
            </a:r>
            <a:r>
              <a:rPr lang="fr-FR" altLang="en-US" dirty="0" err="1" smtClean="0">
                <a:latin typeface="Arial" panose="020B0604020202020204" pitchFamily="34" charset="0"/>
              </a:rPr>
              <a:t>be</a:t>
            </a:r>
            <a:r>
              <a:rPr lang="fr-FR" altLang="en-US" dirty="0" smtClean="0">
                <a:latin typeface="Arial" panose="020B0604020202020204" pitchFamily="34" charset="0"/>
              </a:rPr>
              <a:t> an “</a:t>
            </a:r>
            <a:r>
              <a:rPr lang="fr-FR" altLang="en-US" dirty="0" err="1" smtClean="0">
                <a:latin typeface="Arial" panose="020B0604020202020204" pitchFamily="34" charset="0"/>
              </a:rPr>
              <a:t>exceptional</a:t>
            </a:r>
            <a:r>
              <a:rPr lang="fr-FR" altLang="en-US" dirty="0" smtClean="0">
                <a:latin typeface="Arial" panose="020B0604020202020204" pitchFamily="34" charset="0"/>
              </a:rPr>
              <a:t> </a:t>
            </a:r>
            <a:r>
              <a:rPr lang="fr-FR" altLang="en-US" dirty="0" err="1" smtClean="0">
                <a:latin typeface="Arial" panose="020B0604020202020204" pitchFamily="34" charset="0"/>
              </a:rPr>
              <a:t>circumstances</a:t>
            </a:r>
            <a:r>
              <a:rPr lang="fr-FR" altLang="en-US" dirty="0" smtClean="0">
                <a:latin typeface="Arial" panose="020B0604020202020204" pitchFamily="34" charset="0"/>
              </a:rPr>
              <a:t>” to </a:t>
            </a:r>
            <a:r>
              <a:rPr lang="fr-FR" altLang="en-US" dirty="0" err="1" smtClean="0">
                <a:latin typeface="Arial" panose="020B0604020202020204" pitchFamily="34" charset="0"/>
              </a:rPr>
              <a:t>you</a:t>
            </a:r>
            <a:r>
              <a:rPr lang="fr-FR" altLang="en-US" dirty="0" smtClean="0">
                <a:latin typeface="Arial" panose="020B0604020202020204" pitchFamily="34" charset="0"/>
              </a:rPr>
              <a:t> </a:t>
            </a:r>
            <a:r>
              <a:rPr lang="fr-FR" altLang="en-US" dirty="0" err="1" smtClean="0">
                <a:latin typeface="Arial" panose="020B0604020202020204" pitchFamily="34" charset="0"/>
              </a:rPr>
              <a:t>may</a:t>
            </a:r>
            <a:r>
              <a:rPr lang="fr-FR" altLang="en-US" dirty="0" smtClean="0">
                <a:latin typeface="Arial" panose="020B0604020202020204" pitchFamily="34" charset="0"/>
              </a:rPr>
              <a:t> not </a:t>
            </a:r>
            <a:r>
              <a:rPr lang="fr-FR" altLang="en-US" dirty="0" err="1" smtClean="0">
                <a:latin typeface="Arial" panose="020B0604020202020204" pitchFamily="34" charset="0"/>
              </a:rPr>
              <a:t>be</a:t>
            </a:r>
            <a:r>
              <a:rPr lang="fr-FR" altLang="en-US" dirty="0" smtClean="0">
                <a:latin typeface="Arial" panose="020B0604020202020204" pitchFamily="34" charset="0"/>
              </a:rPr>
              <a:t> one per se (i.e. </a:t>
            </a:r>
            <a:r>
              <a:rPr lang="fr-FR" altLang="en-US" dirty="0" err="1" smtClean="0">
                <a:latin typeface="Arial" panose="020B0604020202020204" pitchFamily="34" charset="0"/>
              </a:rPr>
              <a:t>aging</a:t>
            </a:r>
            <a:r>
              <a:rPr lang="fr-FR" altLang="en-US" dirty="0" smtClean="0">
                <a:latin typeface="Arial" panose="020B0604020202020204" pitchFamily="34" charset="0"/>
              </a:rPr>
              <a:t> parents).</a:t>
            </a:r>
          </a:p>
          <a:p>
            <a:endParaRPr lang="fr-FR" altLang="en-US" dirty="0" smtClean="0">
              <a:latin typeface="Arial" panose="020B0604020202020204" pitchFamily="34" charset="0"/>
            </a:endParaRPr>
          </a:p>
          <a:p>
            <a:r>
              <a:rPr lang="fr-FR" altLang="en-US" dirty="0" smtClean="0">
                <a:latin typeface="Arial" panose="020B0604020202020204" pitchFamily="34" charset="0"/>
              </a:rPr>
              <a:t>* Ce qui peut vous sembler être une « circonstances exceptionnelles » pourrait s’avérer ne pas en être une (ex. : le vieillissement de vos parents).</a:t>
            </a:r>
          </a:p>
          <a:p>
            <a:endParaRPr lang="en-CA" altLang="en-US" dirty="0" smtClean="0">
              <a:latin typeface="Arial" panose="020B0604020202020204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DFB6F715-690D-4128-BFD6-294704F6FD60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14</a:t>
            </a:fld>
            <a:endParaRPr lang="en-CA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163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C9813F2C-8AE4-4FEE-AF45-B1EA1B5CACBA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15</a:t>
            </a:fld>
            <a:endParaRPr lang="en-CA" altLang="en-US" smtClean="0">
              <a:cs typeface="Arial" panose="020B0604020202020204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04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err="1" smtClean="0">
                <a:latin typeface="Arial" panose="020B0604020202020204" pitchFamily="34" charset="0"/>
              </a:rPr>
              <a:t>AFOD</a:t>
            </a:r>
            <a:r>
              <a:rPr lang="en-US" altLang="en-US" dirty="0" smtClean="0">
                <a:latin typeface="Arial" panose="020B0604020202020204" pitchFamily="34" charset="0"/>
              </a:rPr>
              <a:t> only mandatory</a:t>
            </a:r>
            <a:r>
              <a:rPr lang="en-US" altLang="en-US" baseline="0" dirty="0" smtClean="0">
                <a:latin typeface="Arial" panose="020B0604020202020204" pitchFamily="34" charset="0"/>
              </a:rPr>
              <a:t> if commissioned after 2003, but members who joined prior will not get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SCRIT</a:t>
            </a:r>
            <a:r>
              <a:rPr lang="en-US" altLang="en-US" baseline="0" dirty="0" smtClean="0">
                <a:latin typeface="Arial" panose="020B0604020202020204" pitchFamily="34" charset="0"/>
              </a:rPr>
              <a:t> points at the Board if they don’t have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AFOD</a:t>
            </a:r>
            <a:r>
              <a:rPr lang="en-US" altLang="en-US" baseline="0" dirty="0" smtClean="0">
                <a:latin typeface="Arial" panose="020B0604020202020204" pitchFamily="34" charset="0"/>
              </a:rPr>
              <a:t> completed</a:t>
            </a:r>
          </a:p>
          <a:p>
            <a:r>
              <a:rPr lang="en-US" altLang="en-US" baseline="0" dirty="0" smtClean="0">
                <a:latin typeface="Arial" panose="020B0604020202020204" pitchFamily="34" charset="0"/>
              </a:rPr>
              <a:t>- Effective since 2019</a:t>
            </a:r>
          </a:p>
          <a:p>
            <a:endParaRPr lang="en-US" altLang="en-US" baseline="0" dirty="0" smtClean="0">
              <a:latin typeface="Arial" panose="020B0604020202020204" pitchFamily="34" charset="0"/>
            </a:endParaRPr>
          </a:p>
          <a:p>
            <a:r>
              <a:rPr lang="en-US" altLang="en-US" baseline="0" dirty="0" err="1" smtClean="0">
                <a:latin typeface="Arial" panose="020B0604020202020204" pitchFamily="34" charset="0"/>
              </a:rPr>
              <a:t>AFOD</a:t>
            </a:r>
            <a:r>
              <a:rPr lang="en-US" altLang="en-US" baseline="0" dirty="0" smtClean="0">
                <a:latin typeface="Arial" panose="020B0604020202020204" pitchFamily="34" charset="0"/>
              </a:rPr>
              <a:t> Block 5 Pre-Requisite for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ASPOC</a:t>
            </a:r>
            <a:r>
              <a:rPr lang="en-US" altLang="en-US" baseline="0" dirty="0" smtClean="0">
                <a:latin typeface="Arial" panose="020B0604020202020204" pitchFamily="34" charset="0"/>
              </a:rPr>
              <a:t> is now a “hard requirement” – No more bypass/waivers.</a:t>
            </a:r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46735A-929E-42F7-87DA-89F1ABEE0A71}" type="slidenum">
              <a:rPr lang="en-CA" altLang="en-US" smtClean="0"/>
              <a:pPr>
                <a:defRPr/>
              </a:pPr>
              <a:t>17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638660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CA" altLang="en-US" dirty="0" smtClean="0">
              <a:latin typeface="Arial" panose="020B0604020202020204" pitchFamily="34" charset="0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064" indent="-286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715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2600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0486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06989EC4-0176-4D2E-A643-AF483C4E86B1}" type="slidenum">
              <a:rPr lang="en-CA" altLang="en-US" smtClean="0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18</a:t>
            </a:fld>
            <a:endParaRPr lang="en-CA" altLang="en-US" smtClean="0">
              <a:solidFill>
                <a:srgbClr val="000000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4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72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3974" indent="-286144" algn="l" defTabSz="9172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4575" indent="-228916" algn="l" defTabSz="9172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2405" indent="-228916" algn="l" defTabSz="9172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60236" indent="-228916" algn="l" defTabSz="9172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8065" indent="-228916" defTabSz="9172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5896" indent="-228916" defTabSz="9172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33726" indent="-228916" defTabSz="9172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91557" indent="-228916" defTabSz="9172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15C810B-B927-4AB4-B25D-9ABBA5A28823}" type="slidenum">
              <a:rPr lang="en-CA" altLang="en-US" smtClean="0"/>
              <a:pPr algn="r" eaLnBrk="1" hangingPunct="1">
                <a:spcBef>
                  <a:spcPct val="0"/>
                </a:spcBef>
              </a:pPr>
              <a:t>19</a:t>
            </a:fld>
            <a:endParaRPr lang="en-CA" altLang="en-US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10 </a:t>
            </a:r>
            <a:r>
              <a:rPr lang="en-US" altLang="en-US" dirty="0" err="1" smtClean="0"/>
              <a:t>YOS</a:t>
            </a:r>
            <a:r>
              <a:rPr lang="en-US" altLang="en-US" dirty="0" smtClean="0"/>
              <a:t> and some interpretation</a:t>
            </a:r>
            <a:r>
              <a:rPr lang="en-US" altLang="en-US" baseline="0" dirty="0" smtClean="0"/>
              <a:t> may be occupation </a:t>
            </a:r>
            <a:r>
              <a:rPr lang="en-US" altLang="en-US" baseline="0" dirty="0" err="1" smtClean="0"/>
              <a:t>dependant</a:t>
            </a:r>
            <a:r>
              <a:rPr lang="en-US" altLang="en-US" baseline="0" dirty="0" smtClean="0"/>
              <a:t>, but </a:t>
            </a:r>
            <a:r>
              <a:rPr lang="en-US" altLang="en-US" baseline="0" dirty="0" err="1" smtClean="0"/>
              <a:t>AFO</a:t>
            </a:r>
            <a:r>
              <a:rPr lang="en-US" altLang="en-US" baseline="0" dirty="0" smtClean="0"/>
              <a:t> outlines process and hard requirements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3024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 smtClean="0">
              <a:latin typeface="Arial" panose="020B0604020202020204" pitchFamily="34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902E5E7E-8DB8-4312-9D32-B68311710F53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20</a:t>
            </a:fld>
            <a:endParaRPr lang="en-CA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53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191142AA-FA7D-4413-960B-71E3B0227ABD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2</a:t>
            </a:fld>
            <a:endParaRPr lang="en-CA" altLang="en-US" smtClean="0">
              <a:cs typeface="Arial" panose="020B0604020202020204" pitchFamily="34" charset="0"/>
            </a:endParaRPr>
          </a:p>
        </p:txBody>
      </p:sp>
      <p:sp>
        <p:nvSpPr>
          <p:cNvPr id="14339" name="Rectangle 7"/>
          <p:cNvSpPr txBox="1">
            <a:spLocks noGrp="1" noChangeArrowheads="1"/>
          </p:cNvSpPr>
          <p:nvPr/>
        </p:nvSpPr>
        <p:spPr bwMode="auto">
          <a:xfrm>
            <a:off x="3979120" y="8841738"/>
            <a:ext cx="3042390" cy="46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91" tIns="46645" rIns="93291" bIns="46645" anchor="b"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7C06C5E-B3AB-48B2-9700-464EF567DE03}" type="slidenum">
              <a:rPr lang="en-CA" altLang="en-US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CA" altLang="en-US">
              <a:latin typeface="Tahoma" panose="020B0604030504040204" pitchFamily="34" charset="0"/>
            </a:endParaRPr>
          </a:p>
        </p:txBody>
      </p:sp>
      <p:sp>
        <p:nvSpPr>
          <p:cNvPr id="14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1" name="Rectangle 4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Updated 15 Dec 21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64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*</a:t>
            </a:r>
            <a:r>
              <a:rPr lang="en-CA" dirty="0" err="1" smtClean="0"/>
              <a:t>COVID</a:t>
            </a:r>
            <a:r>
              <a:rPr lang="en-CA" dirty="0" smtClean="0"/>
              <a:t> permitting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A76F32-302A-41D3-B1C1-E41F9343483E}" type="slidenum">
              <a:rPr lang="en-CA" altLang="en-US" smtClean="0"/>
              <a:pPr>
                <a:defRPr/>
              </a:pPr>
              <a:t>21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0847503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A76F32-302A-41D3-B1C1-E41F9343483E}" type="slidenum">
              <a:rPr lang="en-CA" altLang="en-US" smtClean="0"/>
              <a:pPr>
                <a:defRPr/>
              </a:pPr>
              <a:t>22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719112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A24F9111-F431-4174-8F4D-68D7AB7B3D04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23</a:t>
            </a:fld>
            <a:endParaRPr lang="en-CA" altLang="en-US" smtClean="0">
              <a:cs typeface="Arial" panose="020B0604020202020204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Updated  Sept 2019</a:t>
            </a:r>
          </a:p>
        </p:txBody>
      </p:sp>
    </p:spTree>
    <p:extLst>
      <p:ext uri="{BB962C8B-B14F-4D97-AF65-F5344CB8AC3E}">
        <p14:creationId xmlns:p14="http://schemas.microsoft.com/office/powerpoint/2010/main" val="3590502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COMMUNICATION 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CHANNEL –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RCAF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information channels, including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latest initiatives and other topics.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Venues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RCAF members of all ranks to collaborate, spark discussions and solve problems.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Tx/>
              <a:buNone/>
            </a:pPr>
            <a:r>
              <a:rPr lang="en-US" sz="1100" dirty="0" smtClean="0"/>
              <a:t>A </a:t>
            </a:r>
            <a:r>
              <a:rPr lang="en-US" sz="1100" dirty="0"/>
              <a:t>communication venue </a:t>
            </a:r>
            <a:r>
              <a:rPr lang="en-US" sz="1100" dirty="0" smtClean="0"/>
              <a:t>to reach all </a:t>
            </a:r>
            <a:r>
              <a:rPr lang="en-US" sz="1100" dirty="0"/>
              <a:t>RCAF members </a:t>
            </a:r>
            <a:r>
              <a:rPr lang="en-US" sz="1100" dirty="0" smtClean="0"/>
              <a:t>directly</a:t>
            </a:r>
            <a:r>
              <a:rPr lang="en-US" sz="1100" baseline="0" dirty="0" smtClean="0"/>
              <a:t> </a:t>
            </a:r>
            <a:r>
              <a:rPr lang="en-US" sz="1100" dirty="0" smtClean="0"/>
              <a:t>– </a:t>
            </a:r>
            <a:r>
              <a:rPr lang="en-US" sz="1100" dirty="0"/>
              <a:t>rcafé was unrolled using modern agile software development and devops methodology</a:t>
            </a:r>
            <a:r>
              <a:rPr lang="en-US" sz="1100" dirty="0" smtClean="0"/>
              <a:t>.</a:t>
            </a:r>
          </a:p>
          <a:p>
            <a:pPr marL="0" indent="0">
              <a:buFontTx/>
              <a:buNone/>
            </a:pPr>
            <a:endParaRPr lang="en-US" sz="1100" dirty="0"/>
          </a:p>
          <a:p>
            <a:pPr marL="0" indent="0">
              <a:buFontTx/>
              <a:buNone/>
            </a:pPr>
            <a:r>
              <a:rPr lang="en-US" sz="1100" dirty="0"/>
              <a:t>Innovation message is focused on sparking discussions to establish trust and connectivity within </a:t>
            </a:r>
            <a:r>
              <a:rPr lang="en-US" sz="1100" dirty="0" err="1"/>
              <a:t>RCAF</a:t>
            </a:r>
            <a:r>
              <a:rPr lang="en-US" sz="1100" dirty="0"/>
              <a:t> </a:t>
            </a:r>
            <a:r>
              <a:rPr lang="en-US" sz="1100" dirty="0" smtClean="0"/>
              <a:t>membership and engagement </a:t>
            </a:r>
            <a:r>
              <a:rPr lang="en-US" sz="1100" dirty="0"/>
              <a:t>at all levels </a:t>
            </a:r>
            <a:r>
              <a:rPr lang="en-US" sz="1100" dirty="0" smtClean="0"/>
              <a:t>to ensure all ranks that </a:t>
            </a:r>
            <a:r>
              <a:rPr lang="en-US" sz="1100" dirty="0"/>
              <a:t>the leadership is listening.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6BD9B-D7D2-49F0-A283-4941AC86E153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75353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15D50B64-7DBF-4BEB-9A22-DFBEB1F89C28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25</a:t>
            </a:fld>
            <a:endParaRPr lang="en-CA" altLang="en-US" smtClean="0">
              <a:cs typeface="Arial" panose="020B0604020202020204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3311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D300A101-EFDD-4893-B047-3566C85324C1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26</a:t>
            </a:fld>
            <a:endParaRPr lang="en-CA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8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24D0682C-A63B-482F-B8CE-1D520F27767D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27</a:t>
            </a:fld>
            <a:endParaRPr lang="en-CA" altLang="en-US" smtClean="0">
              <a:cs typeface="Arial" panose="020B0604020202020204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Updated Sept 2019</a:t>
            </a:r>
          </a:p>
        </p:txBody>
      </p:sp>
    </p:spTree>
    <p:extLst>
      <p:ext uri="{BB962C8B-B14F-4D97-AF65-F5344CB8AC3E}">
        <p14:creationId xmlns:p14="http://schemas.microsoft.com/office/powerpoint/2010/main" val="17517675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C4D2E803-0233-42B0-9376-BDC6CE053B31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28</a:t>
            </a:fld>
            <a:endParaRPr lang="en-CA" altLang="en-US" smtClean="0">
              <a:cs typeface="Arial" panose="020B0604020202020204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5772" eaLnBrk="1" hangingPunct="1"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Updated Sept 2019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0198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7FEBF1C2-1F5C-4CCB-BCEA-13333E10EB82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29</a:t>
            </a:fld>
            <a:endParaRPr lang="en-CA" altLang="en-US" smtClean="0">
              <a:cs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Updated Sept 2019</a:t>
            </a:r>
          </a:p>
        </p:txBody>
      </p:sp>
    </p:spTree>
    <p:extLst>
      <p:ext uri="{BB962C8B-B14F-4D97-AF65-F5344CB8AC3E}">
        <p14:creationId xmlns:p14="http://schemas.microsoft.com/office/powerpoint/2010/main" val="7782342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Updated Sept 2019</a:t>
            </a:r>
          </a:p>
          <a:p>
            <a:pPr eaLnBrk="1" hangingPunct="1"/>
            <a:endParaRPr lang="fr-CA" altLang="en-US" dirty="0" smtClean="0">
              <a:latin typeface="Arial" panose="020B0604020202020204" pitchFamily="34" charset="0"/>
            </a:endParaRPr>
          </a:p>
          <a:p>
            <a:endParaRPr lang="en-CA" altLang="en-US" dirty="0" smtClean="0">
              <a:latin typeface="Arial" panose="020B0604020202020204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6B1403CA-57B5-4FD0-AF38-C0C928BF863E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30</a:t>
            </a:fld>
            <a:endParaRPr lang="en-CA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73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3CB56D58-7E3D-49A7-AC5C-DB9A8928ABFE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3</a:t>
            </a:fld>
            <a:endParaRPr lang="en-CA" altLang="en-US" smtClean="0">
              <a:cs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717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72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3974" indent="-286144" algn="l" defTabSz="9172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4575" indent="-228916" algn="l" defTabSz="9172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2405" indent="-228916" algn="l" defTabSz="9172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60236" indent="-228916" algn="l" defTabSz="9172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8065" indent="-228916" defTabSz="9172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5896" indent="-228916" defTabSz="9172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33726" indent="-228916" defTabSz="9172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91557" indent="-228916" defTabSz="9172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1A4693-D961-4D51-9382-54061F479157}" type="slidenum">
              <a:rPr lang="en-CA" altLang="en-US" smtClean="0"/>
              <a:pPr algn="r" eaLnBrk="1" hangingPunct="1">
                <a:spcBef>
                  <a:spcPct val="0"/>
                </a:spcBef>
              </a:pPr>
              <a:t>31</a:t>
            </a:fld>
            <a:endParaRPr lang="en-CA" alt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CA" altLang="en-US" dirty="0" smtClean="0"/>
              <a:t>Typical of </a:t>
            </a:r>
            <a:r>
              <a:rPr lang="en-CA" altLang="en-US" dirty="0" err="1" smtClean="0"/>
              <a:t>RCAF</a:t>
            </a:r>
            <a:r>
              <a:rPr lang="en-CA" altLang="en-US" dirty="0" smtClean="0"/>
              <a:t> Officer </a:t>
            </a:r>
            <a:r>
              <a:rPr lang="en-CA" altLang="en-US" dirty="0" err="1" smtClean="0"/>
              <a:t>SCRITs</a:t>
            </a:r>
            <a:r>
              <a:rPr lang="en-CA" altLang="en-US" dirty="0" smtClean="0"/>
              <a:t> – Newly implemented Harmonized </a:t>
            </a:r>
            <a:r>
              <a:rPr lang="en-CA" altLang="en-US" dirty="0" err="1" smtClean="0"/>
              <a:t>SCRITs</a:t>
            </a:r>
            <a:r>
              <a:rPr lang="en-CA" altLang="en-US" dirty="0" smtClean="0"/>
              <a:t> mean that most occupations have similar point totals</a:t>
            </a:r>
          </a:p>
          <a:p>
            <a:pPr eaLnBrk="1" hangingPunct="1"/>
            <a:endParaRPr lang="en-CA" altLang="en-US" dirty="0" smtClean="0"/>
          </a:p>
          <a:p>
            <a:pPr eaLnBrk="1" hangingPunct="1"/>
            <a:r>
              <a:rPr lang="en-CA" altLang="en-US" dirty="0" smtClean="0"/>
              <a:t>*Scored automatically.</a:t>
            </a:r>
            <a:r>
              <a:rPr lang="en-CA" altLang="en-US" baseline="0" dirty="0" smtClean="0"/>
              <a:t>  No points for Expired Profile</a:t>
            </a:r>
            <a:endParaRPr lang="en-CA" altLang="en-US" dirty="0" smtClean="0"/>
          </a:p>
          <a:p>
            <a:pPr eaLnBrk="1" hangingPunct="1"/>
            <a:r>
              <a:rPr lang="en-CA" altLang="en-US" dirty="0" smtClean="0"/>
              <a:t>RANK		TARGET PROFILE	MAX SCORE</a:t>
            </a:r>
          </a:p>
          <a:p>
            <a:pPr eaLnBrk="1" hangingPunct="1"/>
            <a:r>
              <a:rPr lang="en-CA" altLang="en-US" dirty="0" err="1" smtClean="0"/>
              <a:t>CAPT</a:t>
            </a:r>
            <a:r>
              <a:rPr lang="en-CA" altLang="en-US" dirty="0" smtClean="0"/>
              <a:t>  MAJ		B A B			4</a:t>
            </a:r>
          </a:p>
          <a:p>
            <a:pPr eaLnBrk="1" hangingPunct="1"/>
            <a:r>
              <a:rPr lang="en-CA" altLang="en-US" dirty="0" smtClean="0"/>
              <a:t>MAJ  </a:t>
            </a:r>
            <a:r>
              <a:rPr lang="en-CA" altLang="en-US" dirty="0" err="1" smtClean="0"/>
              <a:t>LCOL</a:t>
            </a:r>
            <a:r>
              <a:rPr lang="en-CA" altLang="en-US" dirty="0" smtClean="0"/>
              <a:t>		B </a:t>
            </a:r>
            <a:r>
              <a:rPr lang="en-CA" altLang="en-US" dirty="0" err="1" smtClean="0"/>
              <a:t>B</a:t>
            </a:r>
            <a:r>
              <a:rPr lang="en-CA" altLang="en-US" dirty="0" smtClean="0"/>
              <a:t> </a:t>
            </a:r>
            <a:r>
              <a:rPr lang="en-CA" altLang="en-US" dirty="0" err="1" smtClean="0"/>
              <a:t>B</a:t>
            </a:r>
            <a:r>
              <a:rPr lang="en-CA" altLang="en-US" dirty="0" smtClean="0"/>
              <a:t>			5</a:t>
            </a:r>
          </a:p>
          <a:p>
            <a:pPr eaLnBrk="1" hangingPunct="1"/>
            <a:endParaRPr lang="en-CA" altLang="en-US" dirty="0" smtClean="0"/>
          </a:p>
          <a:p>
            <a:pPr eaLnBrk="1" hangingPunct="1"/>
            <a:endParaRPr lang="en-CA" altLang="en-US" dirty="0" smtClean="0"/>
          </a:p>
          <a:p>
            <a:pPr eaLnBrk="1" hangingPunct="1"/>
            <a:r>
              <a:rPr lang="en-CA" altLang="en-US" dirty="0" smtClean="0"/>
              <a:t>**Professional Development – Used to be 4 </a:t>
            </a:r>
            <a:r>
              <a:rPr lang="en-CA" altLang="en-US" dirty="0" err="1" smtClean="0"/>
              <a:t>pts</a:t>
            </a:r>
            <a:r>
              <a:rPr lang="en-CA" altLang="en-US" dirty="0" smtClean="0"/>
              <a:t> excluding Education.</a:t>
            </a:r>
            <a:r>
              <a:rPr lang="en-CA" altLang="en-US" baseline="0" dirty="0" smtClean="0"/>
              <a:t>  N</a:t>
            </a:r>
            <a:r>
              <a:rPr lang="en-CA" altLang="en-US" dirty="0" smtClean="0"/>
              <a:t>ow includes</a:t>
            </a:r>
            <a:r>
              <a:rPr lang="en-CA" altLang="en-US" baseline="0" dirty="0" smtClean="0"/>
              <a:t> Education and courses for 7 total points. </a:t>
            </a:r>
          </a:p>
          <a:p>
            <a:pPr eaLnBrk="1" hangingPunct="1"/>
            <a:r>
              <a:rPr lang="en-CA" altLang="en-US" baseline="0" dirty="0" smtClean="0"/>
              <a:t> </a:t>
            </a:r>
            <a:endParaRPr lang="en-CA" altLang="en-US" dirty="0" smtClean="0"/>
          </a:p>
          <a:p>
            <a:pPr eaLnBrk="1" hangingPunct="1"/>
            <a:r>
              <a:rPr lang="en-CA" altLang="en-US" dirty="0" smtClean="0"/>
              <a:t>***Experience – Trade specifies if they want specific positions to be recognized – now worth 10 </a:t>
            </a:r>
            <a:r>
              <a:rPr lang="en-CA" altLang="en-US" dirty="0" err="1" smtClean="0"/>
              <a:t>pts</a:t>
            </a:r>
            <a:r>
              <a:rPr lang="en-CA" altLang="en-US" dirty="0" smtClean="0"/>
              <a:t> (vs 12 in previous </a:t>
            </a:r>
            <a:r>
              <a:rPr lang="en-CA" altLang="en-US" dirty="0" err="1" smtClean="0"/>
              <a:t>SCRIT</a:t>
            </a:r>
            <a:r>
              <a:rPr lang="en-CA" altLang="en-US" dirty="0" smtClean="0"/>
              <a:t>)</a:t>
            </a:r>
          </a:p>
          <a:p>
            <a:pPr eaLnBrk="1" hangingPunct="1"/>
            <a:endParaRPr lang="en-CA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For professional</a:t>
            </a:r>
            <a:r>
              <a:rPr lang="en-US" altLang="en-US" baseline="0" dirty="0" smtClean="0"/>
              <a:t> certifications, ensure that it is put onto your MPRR </a:t>
            </a:r>
            <a:r>
              <a:rPr lang="en-CA" altLang="en-US" baseline="0" dirty="0" smtClean="0"/>
              <a:t>/ </a:t>
            </a:r>
            <a:r>
              <a:rPr lang="fr-CA" altLang="en-US" baseline="0" noProof="0" dirty="0" smtClean="0"/>
              <a:t>Pour des certificats professionnels, assurez-vous que c’est indiquer sur votre </a:t>
            </a:r>
            <a:r>
              <a:rPr lang="fr-CA" altLang="en-US" baseline="0" noProof="0" dirty="0" err="1" smtClean="0"/>
              <a:t>SDPM</a:t>
            </a:r>
            <a:r>
              <a:rPr lang="fr-CA" altLang="en-US" baseline="0" noProof="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83153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Reviewed by OA, approved by C Air Force (</a:t>
            </a:r>
            <a:r>
              <a:rPr lang="en-US" altLang="en-US" dirty="0" err="1" smtClean="0">
                <a:latin typeface="Arial" panose="020B0604020202020204" pitchFamily="34" charset="0"/>
              </a:rPr>
              <a:t>DGAS</a:t>
            </a:r>
            <a:r>
              <a:rPr lang="en-US" altLang="en-US" dirty="0" smtClean="0">
                <a:latin typeface="Arial" panose="020B0604020202020204" pitchFamily="34" charset="0"/>
              </a:rPr>
              <a:t>) and DMCSS 2 (for DGMC)</a:t>
            </a:r>
          </a:p>
          <a:p>
            <a:pPr eaLnBrk="1" hangingPunct="1">
              <a:defRPr/>
            </a:pPr>
            <a:endParaRPr lang="en-US" altLang="en-US" dirty="0" smtClean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Rate to the standard in the SCRIT, not to each other</a:t>
            </a:r>
          </a:p>
          <a:p>
            <a:pPr eaLnBrk="1" hangingPunct="1">
              <a:defRPr/>
            </a:pPr>
            <a:endParaRPr lang="en-US" altLang="en-US" u="sng" dirty="0" smtClean="0">
              <a:latin typeface="Arial" panose="020B0604020202020204" pitchFamily="34" charset="0"/>
            </a:endParaRPr>
          </a:p>
          <a:p>
            <a:pPr marL="286179" indent="-286179">
              <a:buFont typeface="Wingdings" panose="05000000000000000000" pitchFamily="2" charset="2"/>
              <a:buChar char="Ø"/>
              <a:defRPr/>
            </a:pPr>
            <a:r>
              <a:rPr lang="en-CA" sz="2000" b="1" dirty="0"/>
              <a:t>Performance</a:t>
            </a:r>
            <a:r>
              <a:rPr lang="en-CA" sz="2000" dirty="0"/>
              <a:t> based on qualitative write-up, not DOT-counting</a:t>
            </a:r>
          </a:p>
          <a:p>
            <a:pPr marL="286179" indent="-286179">
              <a:buFont typeface="Wingdings" panose="05000000000000000000" pitchFamily="2" charset="2"/>
              <a:buChar char="Ø"/>
              <a:defRPr/>
            </a:pPr>
            <a:r>
              <a:rPr lang="en-CA" sz="2000" b="1" dirty="0"/>
              <a:t>SL</a:t>
            </a:r>
            <a:r>
              <a:rPr lang="en-CA" sz="2000" dirty="0"/>
              <a:t> scored automatically IAW SBGM (can be adjusted if valid profile not reflected in HRMS)</a:t>
            </a:r>
          </a:p>
          <a:p>
            <a:pPr marL="286179" indent="-286179">
              <a:buFont typeface="Wingdings" panose="05000000000000000000" pitchFamily="2" charset="2"/>
              <a:buChar char="Ø"/>
              <a:defRPr/>
            </a:pPr>
            <a:r>
              <a:rPr lang="en-CA" sz="2000" dirty="0"/>
              <a:t>ACSO Aide-memoire at your disposal</a:t>
            </a:r>
          </a:p>
          <a:p>
            <a:pPr marL="744064" lvl="1" indent="-286179">
              <a:buFont typeface="Wingdings" panose="05000000000000000000" pitchFamily="2" charset="2"/>
              <a:buChar char="§"/>
              <a:defRPr/>
            </a:pPr>
            <a:r>
              <a:rPr lang="en-CA" sz="2000" dirty="0"/>
              <a:t>Draw attention to PER years under ranges of employment</a:t>
            </a:r>
          </a:p>
          <a:p>
            <a:pPr marL="744064" lvl="1" indent="-286179">
              <a:buFont typeface="Wingdings" panose="05000000000000000000" pitchFamily="2" charset="2"/>
              <a:buChar char="§"/>
              <a:defRPr/>
            </a:pPr>
            <a:r>
              <a:rPr lang="en-CA" sz="2000" dirty="0"/>
              <a:t>Guide produced using CMIS and MPRR</a:t>
            </a:r>
          </a:p>
          <a:p>
            <a:pPr marL="744064" lvl="1" indent="-286179">
              <a:buFont typeface="Wingdings" panose="05000000000000000000" pitchFamily="2" charset="2"/>
              <a:buChar char="§"/>
              <a:defRPr/>
            </a:pPr>
            <a:endParaRPr lang="en-CA" sz="2000" dirty="0"/>
          </a:p>
          <a:p>
            <a:pPr marL="286179" indent="-286179">
              <a:buFont typeface="Wingdings" panose="05000000000000000000" pitchFamily="2" charset="2"/>
              <a:buChar char="Ø"/>
              <a:defRPr/>
            </a:pPr>
            <a:r>
              <a:rPr lang="en-CA" sz="2000" b="1" dirty="0"/>
              <a:t>Leadership</a:t>
            </a:r>
            <a:r>
              <a:rPr lang="en-CA" sz="2000" dirty="0"/>
              <a:t> – flying vs. non-flying?</a:t>
            </a:r>
          </a:p>
          <a:p>
            <a:pPr marL="286179" indent="-286179">
              <a:buFont typeface="Wingdings" panose="05000000000000000000" pitchFamily="2" charset="2"/>
              <a:buChar char="Ø"/>
              <a:defRPr/>
            </a:pPr>
            <a:r>
              <a:rPr lang="en-CA" sz="2000" b="1" dirty="0"/>
              <a:t>Professional Development </a:t>
            </a:r>
            <a:r>
              <a:rPr lang="en-CA" sz="2000" dirty="0"/>
              <a:t>– Mil </a:t>
            </a:r>
            <a:r>
              <a:rPr lang="en-CA" sz="2000" dirty="0" err="1"/>
              <a:t>quals</a:t>
            </a:r>
            <a:r>
              <a:rPr lang="en-CA" sz="2000" dirty="0"/>
              <a:t> &amp; courses in FY</a:t>
            </a:r>
          </a:p>
          <a:p>
            <a:pPr marL="286179" indent="-286179">
              <a:buFont typeface="Wingdings" panose="05000000000000000000" pitchFamily="2" charset="2"/>
              <a:buChar char="Ø"/>
              <a:defRPr/>
            </a:pPr>
            <a:r>
              <a:rPr lang="en-CA" sz="2000" b="1" dirty="0"/>
              <a:t>Employment / Experience </a:t>
            </a:r>
            <a:r>
              <a:rPr lang="en-CA" sz="2000" dirty="0"/>
              <a:t>– binary vs. subjective; Command = APAB</a:t>
            </a:r>
          </a:p>
          <a:p>
            <a:pPr marL="286179" indent="-286179">
              <a:buFont typeface="Wingdings" panose="05000000000000000000" pitchFamily="2" charset="2"/>
              <a:buChar char="Ø"/>
              <a:defRPr/>
            </a:pPr>
            <a:r>
              <a:rPr lang="en-CA" sz="2000" b="1" dirty="0"/>
              <a:t>Education</a:t>
            </a:r>
            <a:r>
              <a:rPr lang="en-CA" sz="2000" dirty="0"/>
              <a:t> – in last 3 </a:t>
            </a:r>
            <a:r>
              <a:rPr lang="en-CA" sz="2000" dirty="0" err="1"/>
              <a:t>yrs</a:t>
            </a:r>
            <a:r>
              <a:rPr lang="en-CA" sz="2000" dirty="0"/>
              <a:t>; PLARs accepted;  no points for qualifications </a:t>
            </a:r>
            <a:r>
              <a:rPr lang="en-CA" sz="2000" i="1" dirty="0"/>
              <a:t>being sought</a:t>
            </a:r>
          </a:p>
          <a:p>
            <a:pPr marL="744064" lvl="1" indent="-286179">
              <a:buFont typeface="Wingdings" panose="05000000000000000000" pitchFamily="2" charset="2"/>
              <a:buChar char="§"/>
              <a:defRPr/>
            </a:pPr>
            <a:endParaRPr lang="en-CA" sz="2000" dirty="0"/>
          </a:p>
          <a:p>
            <a:pPr>
              <a:defRPr/>
            </a:pPr>
            <a:endParaRPr lang="en-CA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27F46B-E15A-4B1C-8652-0DC18760B5FF}" type="slidenum">
              <a:rPr lang="en-CA" altLang="en-US" smtClean="0"/>
              <a:pPr/>
              <a:t>32</a:t>
            </a:fld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22615860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PER(X) – carry over last valid score if PER(X).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If no score within previous 5 years, score is zero</a:t>
            </a:r>
          </a:p>
          <a:p>
            <a:r>
              <a:rPr lang="en-CA" altLang="en-US" smtClean="0">
                <a:latin typeface="Arial" panose="020B0604020202020204" pitchFamily="34" charset="0"/>
              </a:rPr>
              <a:t>Subject to Variance control (5 pts) – resolved through discussion, not mathematically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Same for Capts and Majs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7897AB-1E41-47E4-9580-13D83F768202}" type="slidenum">
              <a:rPr lang="en-CA" altLang="en-US" smtClean="0"/>
              <a:pPr/>
              <a:t>33</a:t>
            </a:fld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8440218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9BA9566-1B62-4E4A-89ED-6488C658B6EF}" type="slidenum">
              <a:rPr lang="en-CA" altLang="en-US" smtClean="0"/>
              <a:pPr/>
              <a:t>34</a:t>
            </a:fld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12960445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756268-745A-45C8-BC71-38C698B66A38}" type="slidenum">
              <a:rPr lang="en-CA" altLang="en-US" smtClean="0"/>
              <a:pPr/>
              <a:t>35</a:t>
            </a:fld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31052488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Need to establish guidance on how to assign points for Adv CAF / Occ Quals – only 1 pt.  Some Board President discretion if needed.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ADE014-7C7D-44C0-ABF7-2D2C93A00773}" type="slidenum">
              <a:rPr lang="en-CA" altLang="en-US" smtClean="0"/>
              <a:pPr/>
              <a:t>36</a:t>
            </a:fld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35320701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Need to establish guidance on how to assign points for Adv CAF / Occ Quals – only 1 pt.  Some Board President discretion if needed.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SCRIT deviates from SBGM (says 1 pt Adv CAF/Quals, 2 pts for Continuous Learning) – acknowledge in Board Report or specify for scoring.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6870DE-9F42-44A3-BB0A-7DF7B085955F}" type="slidenum">
              <a:rPr lang="en-CA" altLang="en-US" smtClean="0"/>
              <a:pPr/>
              <a:t>37</a:t>
            </a:fld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42002473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Note 24 Month guideline.  CFC and RAWC – Limited Capt positions – Capture in Board Report?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“Only half the points awarded” for less than 24 months – is 12 months required for 1 pt?  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High-Valued Experience – 12 months or 24 Months in px for point?  Any amount of time?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D1B73A-3053-488B-BF40-E8E9A1556886}" type="slidenum">
              <a:rPr lang="en-CA" altLang="en-US" smtClean="0"/>
              <a:pPr/>
              <a:t>38</a:t>
            </a:fld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32229821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smtClean="0">
                <a:latin typeface="Arial" panose="020B0604020202020204" pitchFamily="34" charset="0"/>
              </a:rPr>
              <a:t>Note 24 Month guideline.  CFC and RAWC – Limited Capt positions – Capture in Board Report?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“Only half the points awarded” for less than 24 months – is 12 months required for 1 pt?  </a:t>
            </a:r>
          </a:p>
          <a:p>
            <a:endParaRPr lang="en-CA" altLang="en-US" smtClean="0">
              <a:latin typeface="Arial" panose="020B0604020202020204" pitchFamily="34" charset="0"/>
            </a:endParaRPr>
          </a:p>
          <a:p>
            <a:r>
              <a:rPr lang="en-CA" altLang="en-US" smtClean="0">
                <a:latin typeface="Arial" panose="020B0604020202020204" pitchFamily="34" charset="0"/>
              </a:rPr>
              <a:t>High-Valued Experience – 12 months or 24 Months in px for point?  Any amount of time?</a:t>
            </a: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E384FA-35D4-438C-8577-7BFB555EC3F2}" type="slidenum">
              <a:rPr lang="en-CA" altLang="en-US" smtClean="0"/>
              <a:pPr/>
              <a:t>39</a:t>
            </a:fld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11585484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 smtClean="0">
                <a:latin typeface="Arial" panose="020B0604020202020204" pitchFamily="34" charset="0"/>
              </a:rPr>
              <a:t>Not to be given based strictly on </a:t>
            </a:r>
            <a:r>
              <a:rPr lang="en-CA" altLang="en-US" dirty="0" smtClean="0">
                <a:latin typeface="Arial" panose="020B0604020202020204" pitchFamily="34" charset="0"/>
              </a:rPr>
              <a:t>Rankings</a:t>
            </a:r>
            <a:endParaRPr lang="en-CA" altLang="en-US" dirty="0" smtClean="0">
              <a:latin typeface="Arial" panose="020B0604020202020204" pitchFamily="34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1267BD-E37D-448C-A4F9-94075992C077}" type="slidenum">
              <a:rPr lang="en-CA" altLang="en-US" smtClean="0"/>
              <a:pPr/>
              <a:t>40</a:t>
            </a:fld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2832399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A3D82D3C-0258-4D3A-9F6B-E7FCC8E83A55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4</a:t>
            </a:fld>
            <a:endParaRPr lang="en-CA" altLang="en-US" smtClean="0">
              <a:cs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733" y="4422459"/>
            <a:ext cx="5149637" cy="4188778"/>
          </a:xfrm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Updated 15 Dec 21</a:t>
            </a:r>
          </a:p>
          <a:p>
            <a:pPr eaLnBrk="1" hangingPunct="1">
              <a:buFont typeface="Marlett" pitchFamily="2" charset="2"/>
              <a:buNone/>
            </a:pPr>
            <a:endParaRPr lang="en-US" altLang="en-US" dirty="0" smtClean="0">
              <a:latin typeface="Arial" panose="020B0604020202020204" pitchFamily="34" charset="0"/>
            </a:endParaRPr>
          </a:p>
          <a:p>
            <a:pPr eaLnBrk="1" hangingPunct="1">
              <a:buFont typeface="Marlett" pitchFamily="2" charset="2"/>
              <a:buNone/>
            </a:pPr>
            <a:r>
              <a:rPr lang="fr-FR" altLang="en-US" dirty="0" smtClean="0">
                <a:latin typeface="Arial" panose="020B0604020202020204" pitchFamily="34" charset="0"/>
              </a:rPr>
              <a:t>Mission</a:t>
            </a:r>
          </a:p>
          <a:p>
            <a:pPr eaLnBrk="1" hangingPunct="1">
              <a:buFont typeface="Marlett" pitchFamily="2" charset="2"/>
              <a:buNone/>
            </a:pPr>
            <a:r>
              <a:rPr lang="fr-FR" altLang="en-US" dirty="0" smtClean="0">
                <a:latin typeface="Arial" panose="020B0604020202020204" pitchFamily="34" charset="0"/>
              </a:rPr>
              <a:t>To </a:t>
            </a:r>
            <a:r>
              <a:rPr lang="fr-FR" altLang="en-US" dirty="0" err="1" smtClean="0">
                <a:latin typeface="Arial" panose="020B0604020202020204" pitchFamily="34" charset="0"/>
              </a:rPr>
              <a:t>provide</a:t>
            </a:r>
            <a:r>
              <a:rPr lang="fr-FR" altLang="en-US" dirty="0" smtClean="0">
                <a:latin typeface="Arial" panose="020B0604020202020204" pitchFamily="34" charset="0"/>
              </a:rPr>
              <a:t> </a:t>
            </a:r>
            <a:r>
              <a:rPr lang="fr-FR" altLang="en-US" dirty="0" err="1" smtClean="0">
                <a:latin typeface="Arial" panose="020B0604020202020204" pitchFamily="34" charset="0"/>
              </a:rPr>
              <a:t>timely</a:t>
            </a:r>
            <a:r>
              <a:rPr lang="fr-FR" altLang="en-US" dirty="0" smtClean="0">
                <a:latin typeface="Arial" panose="020B0604020202020204" pitchFamily="34" charset="0"/>
              </a:rPr>
              <a:t> </a:t>
            </a:r>
            <a:r>
              <a:rPr lang="fr-FR" altLang="en-US" dirty="0" err="1" smtClean="0">
                <a:latin typeface="Arial" panose="020B0604020202020204" pitchFamily="34" charset="0"/>
              </a:rPr>
              <a:t>career</a:t>
            </a:r>
            <a:r>
              <a:rPr lang="fr-FR" altLang="en-US" dirty="0" smtClean="0">
                <a:latin typeface="Arial" panose="020B0604020202020204" pitchFamily="34" charset="0"/>
              </a:rPr>
              <a:t> management and administrative support services </a:t>
            </a:r>
            <a:r>
              <a:rPr lang="fr-FR" altLang="en-US" dirty="0" err="1" smtClean="0">
                <a:latin typeface="Arial" panose="020B0604020202020204" pitchFamily="34" charset="0"/>
              </a:rPr>
              <a:t>within</a:t>
            </a:r>
            <a:r>
              <a:rPr lang="fr-FR" altLang="en-US" dirty="0" smtClean="0">
                <a:latin typeface="Arial" panose="020B0604020202020204" pitchFamily="34" charset="0"/>
              </a:rPr>
              <a:t> an adaptive personnel management </a:t>
            </a:r>
            <a:r>
              <a:rPr lang="fr-FR" altLang="en-US" dirty="0" err="1" smtClean="0">
                <a:latin typeface="Arial" panose="020B0604020202020204" pitchFamily="34" charset="0"/>
              </a:rPr>
              <a:t>framework</a:t>
            </a:r>
            <a:r>
              <a:rPr lang="fr-FR" altLang="en-US" dirty="0" smtClean="0">
                <a:latin typeface="Arial" panose="020B0604020202020204" pitchFamily="34" charset="0"/>
              </a:rPr>
              <a:t> to </a:t>
            </a:r>
            <a:r>
              <a:rPr lang="fr-FR" altLang="en-US" dirty="0" err="1" smtClean="0">
                <a:latin typeface="Arial" panose="020B0604020202020204" pitchFamily="34" charset="0"/>
              </a:rPr>
              <a:t>ensure</a:t>
            </a:r>
            <a:r>
              <a:rPr lang="fr-FR" altLang="en-US" dirty="0" smtClean="0">
                <a:latin typeface="Arial" panose="020B0604020202020204" pitchFamily="34" charset="0"/>
              </a:rPr>
              <a:t> </a:t>
            </a:r>
            <a:r>
              <a:rPr lang="fr-FR" altLang="en-US" dirty="0" err="1" smtClean="0">
                <a:latin typeface="Arial" panose="020B0604020202020204" pitchFamily="34" charset="0"/>
              </a:rPr>
              <a:t>that</a:t>
            </a:r>
            <a:r>
              <a:rPr lang="fr-FR" altLang="en-US" dirty="0" smtClean="0">
                <a:latin typeface="Arial" panose="020B0604020202020204" pitchFamily="34" charset="0"/>
              </a:rPr>
              <a:t> the Right Person </a:t>
            </a:r>
            <a:r>
              <a:rPr lang="fr-FR" altLang="en-US" dirty="0" err="1" smtClean="0">
                <a:latin typeface="Arial" panose="020B0604020202020204" pitchFamily="34" charset="0"/>
              </a:rPr>
              <a:t>with</a:t>
            </a:r>
            <a:r>
              <a:rPr lang="fr-FR" altLang="en-US" dirty="0" smtClean="0">
                <a:latin typeface="Arial" panose="020B0604020202020204" pitchFamily="34" charset="0"/>
              </a:rPr>
              <a:t> the Right Qualifications in the Right Place at the Right Time and for the Right </a:t>
            </a:r>
            <a:r>
              <a:rPr lang="fr-FR" altLang="en-US" dirty="0" err="1" smtClean="0">
                <a:latin typeface="Arial" panose="020B0604020202020204" pitchFamily="34" charset="0"/>
              </a:rPr>
              <a:t>Reason</a:t>
            </a:r>
            <a:r>
              <a:rPr lang="fr-FR" altLang="en-US" dirty="0" smtClean="0">
                <a:latin typeface="Arial" panose="020B0604020202020204" pitchFamily="34" charset="0"/>
              </a:rPr>
              <a:t> (in the right </a:t>
            </a:r>
            <a:r>
              <a:rPr lang="fr-FR" altLang="en-US" dirty="0" err="1" smtClean="0">
                <a:latin typeface="Arial" panose="020B0604020202020204" pitchFamily="34" charset="0"/>
              </a:rPr>
              <a:t>number</a:t>
            </a:r>
            <a:r>
              <a:rPr lang="fr-FR" altLang="en-US" dirty="0" smtClean="0">
                <a:latin typeface="Arial" panose="020B0604020202020204" pitchFamily="34" charset="0"/>
              </a:rPr>
              <a:t>) (6 </a:t>
            </a:r>
            <a:r>
              <a:rPr lang="fr-FR" altLang="en-US" dirty="0" err="1" smtClean="0">
                <a:latin typeface="Arial" panose="020B0604020202020204" pitchFamily="34" charset="0"/>
              </a:rPr>
              <a:t>Rs</a:t>
            </a:r>
            <a:r>
              <a:rPr lang="fr-FR" altLang="en-US" dirty="0" smtClean="0">
                <a:latin typeface="Arial" panose="020B0604020202020204" pitchFamily="34" charset="0"/>
              </a:rPr>
              <a:t>) </a:t>
            </a:r>
          </a:p>
          <a:p>
            <a:pPr eaLnBrk="1" hangingPunct="1">
              <a:buFont typeface="Marlett" pitchFamily="2" charset="2"/>
              <a:buNone/>
            </a:pPr>
            <a:endParaRPr lang="fr-FR" altLang="en-US" dirty="0" smtClean="0">
              <a:latin typeface="Arial" panose="020B0604020202020204" pitchFamily="34" charset="0"/>
            </a:endParaRPr>
          </a:p>
          <a:p>
            <a:pPr eaLnBrk="1" hangingPunct="1">
              <a:buFont typeface="Marlett" pitchFamily="2" charset="2"/>
              <a:buNone/>
            </a:pPr>
            <a:r>
              <a:rPr lang="fr-FR" altLang="en-US" dirty="0" smtClean="0">
                <a:latin typeface="Arial" panose="020B0604020202020204" pitchFamily="34" charset="0"/>
              </a:rPr>
              <a:t>Vision</a:t>
            </a:r>
          </a:p>
          <a:p>
            <a:pPr eaLnBrk="1" hangingPunct="1">
              <a:buFont typeface="Marlett" pitchFamily="2" charset="2"/>
              <a:buNone/>
            </a:pPr>
            <a:r>
              <a:rPr lang="fr-FR" altLang="en-US" dirty="0" smtClean="0">
                <a:latin typeface="Arial" panose="020B0604020202020204" pitchFamily="34" charset="0"/>
              </a:rPr>
              <a:t>To </a:t>
            </a:r>
            <a:r>
              <a:rPr lang="fr-FR" altLang="en-US" dirty="0" err="1" smtClean="0">
                <a:latin typeface="Arial" panose="020B0604020202020204" pitchFamily="34" charset="0"/>
              </a:rPr>
              <a:t>be</a:t>
            </a:r>
            <a:r>
              <a:rPr lang="fr-FR" altLang="en-US" dirty="0" smtClean="0">
                <a:latin typeface="Arial" panose="020B0604020202020204" pitchFamily="34" charset="0"/>
              </a:rPr>
              <a:t> an </a:t>
            </a:r>
            <a:r>
              <a:rPr lang="fr-FR" altLang="en-US" dirty="0" err="1" smtClean="0">
                <a:latin typeface="Arial" panose="020B0604020202020204" pitchFamily="34" charset="0"/>
              </a:rPr>
              <a:t>innovative</a:t>
            </a:r>
            <a:r>
              <a:rPr lang="fr-FR" altLang="en-US" dirty="0" smtClean="0">
                <a:latin typeface="Arial" panose="020B0604020202020204" pitchFamily="34" charset="0"/>
              </a:rPr>
              <a:t> team </a:t>
            </a:r>
            <a:r>
              <a:rPr lang="fr-FR" altLang="en-US" dirty="0" err="1" smtClean="0">
                <a:latin typeface="Arial" panose="020B0604020202020204" pitchFamily="34" charset="0"/>
              </a:rPr>
              <a:t>that</a:t>
            </a:r>
            <a:r>
              <a:rPr lang="fr-FR" altLang="en-US" dirty="0" smtClean="0">
                <a:latin typeface="Arial" panose="020B0604020202020204" pitchFamily="34" charset="0"/>
              </a:rPr>
              <a:t> </a:t>
            </a:r>
            <a:r>
              <a:rPr lang="fr-FR" altLang="en-US" dirty="0" err="1" smtClean="0">
                <a:latin typeface="Arial" panose="020B0604020202020204" pitchFamily="34" charset="0"/>
              </a:rPr>
              <a:t>delivers</a:t>
            </a:r>
            <a:r>
              <a:rPr lang="fr-FR" altLang="en-US" dirty="0" smtClean="0">
                <a:latin typeface="Arial" panose="020B0604020202020204" pitchFamily="34" charset="0"/>
              </a:rPr>
              <a:t> a transparent, effective and collaborative personnel management system </a:t>
            </a:r>
            <a:r>
              <a:rPr lang="fr-FR" altLang="en-US" dirty="0" err="1" smtClean="0">
                <a:latin typeface="Arial" panose="020B0604020202020204" pitchFamily="34" charset="0"/>
              </a:rPr>
              <a:t>that</a:t>
            </a:r>
            <a:r>
              <a:rPr lang="fr-FR" altLang="en-US" dirty="0" smtClean="0">
                <a:latin typeface="Arial" panose="020B0604020202020204" pitchFamily="34" charset="0"/>
              </a:rPr>
              <a:t> </a:t>
            </a:r>
            <a:r>
              <a:rPr lang="fr-FR" altLang="en-US" dirty="0" err="1" smtClean="0">
                <a:latin typeface="Arial" panose="020B0604020202020204" pitchFamily="34" charset="0"/>
              </a:rPr>
              <a:t>will</a:t>
            </a:r>
            <a:r>
              <a:rPr lang="fr-FR" altLang="en-US" dirty="0" smtClean="0">
                <a:latin typeface="Arial" panose="020B0604020202020204" pitchFamily="34" charset="0"/>
              </a:rPr>
              <a:t> </a:t>
            </a:r>
            <a:r>
              <a:rPr lang="fr-FR" altLang="en-US" dirty="0" err="1" smtClean="0">
                <a:latin typeface="Arial" panose="020B0604020202020204" pitchFamily="34" charset="0"/>
              </a:rPr>
              <a:t>ensure</a:t>
            </a:r>
            <a:r>
              <a:rPr lang="fr-FR" altLang="en-US" dirty="0" smtClean="0">
                <a:latin typeface="Arial" panose="020B0604020202020204" pitchFamily="34" charset="0"/>
              </a:rPr>
              <a:t> </a:t>
            </a:r>
            <a:r>
              <a:rPr lang="fr-FR" altLang="en-US" dirty="0" err="1" smtClean="0">
                <a:latin typeface="Arial" panose="020B0604020202020204" pitchFamily="34" charset="0"/>
              </a:rPr>
              <a:t>operational</a:t>
            </a:r>
            <a:r>
              <a:rPr lang="fr-FR" altLang="en-US" dirty="0" smtClean="0">
                <a:latin typeface="Arial" panose="020B0604020202020204" pitchFamily="34" charset="0"/>
              </a:rPr>
              <a:t> </a:t>
            </a:r>
            <a:r>
              <a:rPr lang="fr-FR" altLang="en-US" dirty="0" err="1" smtClean="0">
                <a:latin typeface="Arial" panose="020B0604020202020204" pitchFamily="34" charset="0"/>
              </a:rPr>
              <a:t>readiness</a:t>
            </a:r>
            <a:r>
              <a:rPr lang="fr-FR" altLang="en-US" dirty="0" smtClean="0">
                <a:latin typeface="Arial" panose="020B0604020202020204" pitchFamily="34" charset="0"/>
              </a:rPr>
              <a:t> and support </a:t>
            </a:r>
            <a:r>
              <a:rPr lang="fr-FR" altLang="en-US" dirty="0" err="1" smtClean="0">
                <a:latin typeface="Arial" panose="020B0604020202020204" pitchFamily="34" charset="0"/>
              </a:rPr>
              <a:t>institutional</a:t>
            </a:r>
            <a:r>
              <a:rPr lang="fr-FR" altLang="en-US" dirty="0" smtClean="0">
                <a:latin typeface="Arial" panose="020B0604020202020204" pitchFamily="34" charset="0"/>
              </a:rPr>
              <a:t> </a:t>
            </a:r>
            <a:r>
              <a:rPr lang="fr-FR" altLang="en-US" dirty="0" err="1" smtClean="0">
                <a:latin typeface="Arial" panose="020B0604020202020204" pitchFamily="34" charset="0"/>
              </a:rPr>
              <a:t>requirements</a:t>
            </a:r>
            <a:r>
              <a:rPr lang="fr-FR" altLang="en-US" dirty="0" smtClean="0">
                <a:latin typeface="Arial" panose="020B0604020202020204" pitchFamily="34" charset="0"/>
              </a:rPr>
              <a:t> of the CAF</a:t>
            </a:r>
          </a:p>
          <a:p>
            <a:pPr eaLnBrk="1" hangingPunct="1">
              <a:buFont typeface="Marlett" pitchFamily="2" charset="2"/>
              <a:buNone/>
            </a:pPr>
            <a:endParaRPr lang="fr-FR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1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40D77389-BDED-4CA5-A66A-F850824FFF14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41</a:t>
            </a:fld>
            <a:endParaRPr lang="en-CA" altLang="en-US" smtClean="0">
              <a:cs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err="1" smtClean="0">
                <a:latin typeface="Arial" panose="020B0604020202020204" pitchFamily="34" charset="0"/>
              </a:rPr>
              <a:t>PaCE</a:t>
            </a:r>
            <a:endParaRPr lang="en-US" altLang="en-US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Acting While </a:t>
            </a:r>
            <a:r>
              <a:rPr lang="en-US" altLang="en-US" smtClean="0">
                <a:latin typeface="Arial" panose="020B0604020202020204" pitchFamily="34" charset="0"/>
              </a:rPr>
              <a:t>So Employed</a:t>
            </a:r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802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F39B2AC2-9D07-4A39-BCD4-143CD4643B6C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5</a:t>
            </a:fld>
            <a:endParaRPr lang="en-CA" altLang="en-US" smtClean="0">
              <a:cs typeface="Arial" panose="020B0604020202020204" pitchFamily="34" charset="0"/>
            </a:endParaRPr>
          </a:p>
        </p:txBody>
      </p:sp>
      <p:sp>
        <p:nvSpPr>
          <p:cNvPr id="204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 typeface="Marlett" pitchFamily="2" charset="2"/>
              <a:buNone/>
            </a:pPr>
            <a:endParaRPr lang="fr-CA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505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064" indent="-286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715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2600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0486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6CD8D3E8-AF69-4631-B983-5B6D1087C87D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6</a:t>
            </a:fld>
            <a:endParaRPr lang="en-CA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874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D5FEBD4A-E46A-44DC-97F7-CF5F3E65B5C4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7</a:t>
            </a:fld>
            <a:endParaRPr lang="en-CA" altLang="en-US" smtClean="0">
              <a:cs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0088"/>
            <a:ext cx="4651375" cy="3487737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733" y="4422459"/>
            <a:ext cx="5149637" cy="4187187"/>
          </a:xfrm>
          <a:noFill/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197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475" indent="-28458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125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011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897" indent="-227354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783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668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554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440" indent="-2273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4BDA944A-2A6C-4D69-A8FC-BEF8BD459CB5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8</a:t>
            </a:fld>
            <a:endParaRPr lang="en-CA" altLang="en-US" smtClean="0">
              <a:cs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6733" y="4422459"/>
            <a:ext cx="5149637" cy="4187187"/>
          </a:xfrm>
          <a:noFill/>
        </p:spPr>
        <p:txBody>
          <a:bodyPr/>
          <a:lstStyle/>
          <a:p>
            <a:pPr eaLnBrk="1" hangingPunct="1"/>
            <a:endParaRPr lang="en-CA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831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064" indent="-286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715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2600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0486" indent="-228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5772">
              <a:spcBef>
                <a:spcPct val="0"/>
              </a:spcBef>
            </a:pPr>
            <a:fld id="{03EB446C-BDE3-4709-AD54-448F19F635E0}" type="slidenum">
              <a:rPr lang="en-CA" altLang="en-US" smtClean="0">
                <a:cs typeface="Arial" panose="020B0604020202020204" pitchFamily="34" charset="0"/>
              </a:rPr>
              <a:pPr defTabSz="915772">
                <a:spcBef>
                  <a:spcPct val="0"/>
                </a:spcBef>
              </a:pPr>
              <a:t>9</a:t>
            </a:fld>
            <a:endParaRPr lang="en-CA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23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81750"/>
            <a:ext cx="609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3F39-8A7F-4AA6-AE2E-3AEB0FF2A496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81392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 sz="1900" baseline="0"/>
            </a:lvl1pPr>
            <a:lvl2pPr>
              <a:buClrTx/>
              <a:defRPr sz="1700" baseline="0"/>
            </a:lvl2pPr>
            <a:lvl3pPr>
              <a:buClrTx/>
              <a:defRPr sz="1500" baseline="0"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B4FAE-3EA1-40B1-90E4-4DDAF536031E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29887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IP_DNDsig_Canad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-24001"/>
          <a:stretch>
            <a:fillRect/>
          </a:stretch>
        </p:blipFill>
        <p:spPr bwMode="auto">
          <a:xfrm>
            <a:off x="7478713" y="6191250"/>
            <a:ext cx="13604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FIP_DNDsig_Canad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4" b="-20000"/>
          <a:stretch>
            <a:fillRect/>
          </a:stretch>
        </p:blipFill>
        <p:spPr bwMode="auto">
          <a:xfrm>
            <a:off x="381000" y="6264275"/>
            <a:ext cx="15335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adm-hr_nowhite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28600"/>
            <a:ext cx="4865687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14525"/>
            <a:ext cx="4648200" cy="1362075"/>
          </a:xfrm>
        </p:spPr>
        <p:txBody>
          <a:bodyPr anchor="t"/>
          <a:lstStyle>
            <a:lvl1pPr algn="ctr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3886200"/>
            <a:ext cx="38211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3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 baseline="0"/>
            </a:lvl1pPr>
            <a:lvl2pPr>
              <a:defRPr sz="1800" baseline="0"/>
            </a:lvl2pPr>
            <a:lvl3pPr>
              <a:defRPr sz="1600" baseline="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400800"/>
            <a:ext cx="609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2BF08-D3E5-4DA8-BEEC-1524CA9F7550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546469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81750"/>
            <a:ext cx="609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C73F2-3887-4FED-A56F-9AA3DEF71753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629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70638"/>
            <a:ext cx="609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07EB-1F9A-4877-B5D1-0D8F2FD7C13D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825975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 userDrawn="1"/>
        </p:nvSpPr>
        <p:spPr bwMode="auto">
          <a:xfrm>
            <a:off x="8610600" y="63817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CA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08ADB6D6-600F-4854-9AB2-27B8F0E45363}" type="slidenum">
              <a:rPr lang="en-CA" altLang="en-US" smtClean="0"/>
              <a:pPr>
                <a:defRPr/>
              </a:pPr>
              <a:t>‹#›</a:t>
            </a:fld>
            <a:endParaRPr lang="en-CA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7462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CA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81750"/>
            <a:ext cx="609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888E6-9005-4ED3-998E-7AA489C86F56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71520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8"/>
          <p:cNvGrpSpPr>
            <a:grpSpLocks/>
          </p:cNvGrpSpPr>
          <p:nvPr/>
        </p:nvGrpSpPr>
        <p:grpSpPr bwMode="auto">
          <a:xfrm>
            <a:off x="0" y="0"/>
            <a:ext cx="9144000" cy="1236663"/>
            <a:chOff x="0" y="0"/>
            <a:chExt cx="5760" cy="779"/>
          </a:xfrm>
        </p:grpSpPr>
        <p:sp>
          <p:nvSpPr>
            <p:cNvPr id="4" name="Rectangle 4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773"/>
            </a:xfrm>
            <a:prstGeom prst="rect">
              <a:avLst/>
            </a:prstGeom>
            <a:solidFill>
              <a:srgbClr val="C3D4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B0C2D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eaLnBrk="0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–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•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endParaRPr lang="en-US" altLang="en-US" dirty="0" smtClean="0"/>
            </a:p>
          </p:txBody>
        </p:sp>
        <p:sp>
          <p:nvSpPr>
            <p:cNvPr id="2" name="Rectangle 4"/>
            <p:cNvSpPr>
              <a:spLocks noChangeArrowheads="1"/>
            </p:cNvSpPr>
            <p:nvPr userDrawn="1"/>
          </p:nvSpPr>
          <p:spPr bwMode="auto">
            <a:xfrm>
              <a:off x="0" y="732"/>
              <a:ext cx="5760" cy="47"/>
            </a:xfrm>
            <a:prstGeom prst="rect">
              <a:avLst/>
            </a:prstGeom>
            <a:solidFill>
              <a:srgbClr val="9EB9D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B0C2D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eaLnBrk="0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–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•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endParaRPr lang="en-US" altLang="en-US" dirty="0" smtClean="0"/>
            </a:p>
          </p:txBody>
        </p:sp>
        <p:sp>
          <p:nvSpPr>
            <p:cNvPr id="1038" name="Line 23"/>
            <p:cNvSpPr>
              <a:spLocks noChangeShapeType="1"/>
            </p:cNvSpPr>
            <p:nvPr userDrawn="1"/>
          </p:nvSpPr>
          <p:spPr bwMode="auto">
            <a:xfrm>
              <a:off x="0" y="713"/>
              <a:ext cx="5760" cy="0"/>
            </a:xfrm>
            <a:prstGeom prst="line">
              <a:avLst/>
            </a:prstGeom>
            <a:noFill/>
            <a:ln w="19050">
              <a:solidFill>
                <a:srgbClr val="90A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27" name="Group 52"/>
          <p:cNvGrpSpPr>
            <a:grpSpLocks/>
          </p:cNvGrpSpPr>
          <p:nvPr/>
        </p:nvGrpSpPr>
        <p:grpSpPr bwMode="auto">
          <a:xfrm>
            <a:off x="7935913" y="5451475"/>
            <a:ext cx="939800" cy="1152525"/>
            <a:chOff x="4999" y="3434"/>
            <a:chExt cx="592" cy="726"/>
          </a:xfrm>
        </p:grpSpPr>
        <p:pic>
          <p:nvPicPr>
            <p:cNvPr id="1033" name="Picture 6" descr="adm-hr_nowhite3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9" y="3434"/>
              <a:ext cx="591" cy="72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" name="Oval 46"/>
            <p:cNvSpPr>
              <a:spLocks noChangeArrowheads="1"/>
            </p:cNvSpPr>
            <p:nvPr userDrawn="1"/>
          </p:nvSpPr>
          <p:spPr bwMode="auto">
            <a:xfrm>
              <a:off x="5116" y="3657"/>
              <a:ext cx="359" cy="35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CA" altLang="en-US" dirty="0" smtClean="0"/>
            </a:p>
          </p:txBody>
        </p:sp>
        <p:pic>
          <p:nvPicPr>
            <p:cNvPr id="1035" name="Picture 6" descr="adm-hr_nowhite3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" y="3434"/>
              <a:ext cx="591" cy="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176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165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2"/>
            <a:endParaRPr lang="en-US" altLang="en-US" smtClean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245225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E7AE5D7-FF7C-42BF-AE77-1E499376FC04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7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2000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20000"/>
        </a:spcAft>
        <a:buClr>
          <a:schemeClr val="tx2"/>
        </a:buClr>
        <a:buChar char="–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5000"/>
        </a:spcBef>
        <a:spcAft>
          <a:spcPct val="2000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5000"/>
        </a:spcBef>
        <a:spcAft>
          <a:spcPct val="2000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5000"/>
        </a:spcBef>
        <a:spcAft>
          <a:spcPct val="2000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5000"/>
        </a:spcBef>
        <a:spcAft>
          <a:spcPct val="2000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5000"/>
        </a:spcBef>
        <a:spcAft>
          <a:spcPct val="2000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5000"/>
        </a:spcBef>
        <a:spcAft>
          <a:spcPct val="2000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5000"/>
        </a:spcBef>
        <a:spcAft>
          <a:spcPct val="2000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vcds.mil.ca/vcds-exec/pubs/canforgen/2005/177-05_e.asp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vcds.mil.ca/apps/canforgens/default-eng.asp?id=097-17&amp;type=canforgen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://intranet.mil.ca/en/defence-admin-orders-directives/5000/5009-0.page" TargetMode="External"/><Relationship Id="rId5" Type="http://schemas.openxmlformats.org/officeDocument/2006/relationships/hyperlink" Target="http://corpsec.mil.ca/admfincs/subjects/cfao/020-50_e.asp" TargetMode="Externa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1.xml"/><Relationship Id="rId9" Type="http://schemas.openxmlformats.org/officeDocument/2006/relationships/hyperlink" Target="http://vcds.mil.ca/vcds-exec/pubs/canforgen/2011/052-11_e.as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hyperlink" Target="http://cmp-cpm.mil.ca/en/policies/cf-mil-pers-instr.page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hyperlink" Target="http://intranet.mil.ca/en/defence-admin-orders-directives/5000/5003-6.page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hyperlink" Target="https://www.canada.ca/en/department-national-defence/corporate/policies-standards/defence-administrative-orders-directives/5000-series.html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5.tmp"/><Relationship Id="rId4" Type="http://schemas.openxmlformats.org/officeDocument/2006/relationships/hyperlink" Target="http://rcaf.mil.ca/en/2-cad/rcaf-pd/rcaf-pd.page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vcds.mil.ca/apps/canforgens/default-eng.asp?year=2018&amp;type=canforgen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://w08-ttn-vmweb01/rawc/en/branches.asp#details-panel4" TargetMode="External"/><Relationship Id="rId5" Type="http://schemas.openxmlformats.org/officeDocument/2006/relationships/hyperlink" Target="http://rcaf.mil.ca/en/canairgen/canairgen-15-17.page" TargetMode="External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hyperlink" Target="http://cmp-cpm.mil.ca/en/recruitment-careers/education-programs/post-graduate-training-sponsored.page" TargetMode="External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hyperlink" Target="http://airforce.mil.ca/aco/1/ACO%201000-7_Amdt%203%20_e.doc" TargetMode="External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hyperlink" Target="http://cmp-cpm.mil.ca/assets/CMP_Intranet/docs/en/support/policies/cmp-milpersinstr-1804.doc" TargetMode="External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cfls.mil.ca/index-eng.asp" TargetMode="Externa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https://www.app.allies.forces.gc.ca/TAD/tad-info-eng.aspx" TargetMode="External"/><Relationship Id="rId5" Type="http://schemas.openxmlformats.org/officeDocument/2006/relationships/hyperlink" Target="https://www.app.allies.forces.gc.ca/VirtualClassroom/virtual-classroom-info-eng.aspx" TargetMode="External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hyperlink" Target="https://app.rcafdispatch.ca/" TargetMode="External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8.png"/><Relationship Id="rId5" Type="http://schemas.openxmlformats.org/officeDocument/2006/relationships/hyperlink" Target="http://cmpapp.mil.ca/dgmc/en/career/search-openings.asp" TargetMode="External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hyperlink" Target="http://cmp-cpm.mil.ca/en/recruitment-careers/promotion/selection-boards.page" TargetMode="External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hyperlink" Target="http://cmpapp.mil.ca/dgmc/index-en.asp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4E0EE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50292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dirty="0"/>
              <a:t>Flying Supervisor Course </a:t>
            </a:r>
            <a:r>
              <a:rPr lang="en-CA" altLang="en-US" dirty="0" smtClean="0"/>
              <a:t>CM / </a:t>
            </a:r>
            <a:r>
              <a:rPr lang="en-CA" altLang="en-US" dirty="0" err="1" smtClean="0"/>
              <a:t>PD</a:t>
            </a:r>
            <a:r>
              <a:rPr lang="en-CA" altLang="en-US" dirty="0" smtClean="0"/>
              <a:t> </a:t>
            </a:r>
            <a:br>
              <a:rPr lang="en-CA" altLang="en-US" dirty="0" smtClean="0"/>
            </a:br>
            <a:r>
              <a:rPr lang="en-CA" altLang="en-US" dirty="0" smtClean="0"/>
              <a:t>Brief</a:t>
            </a:r>
            <a:br>
              <a:rPr lang="en-CA" altLang="en-US" dirty="0" smtClean="0"/>
            </a:br>
            <a:endParaRPr lang="en-CA" altLang="en-US" dirty="0" smtClean="0"/>
          </a:p>
        </p:txBody>
      </p:sp>
      <p:sp>
        <p:nvSpPr>
          <p:cNvPr id="11267" name="Subtitle 1"/>
          <p:cNvSpPr>
            <a:spLocks noGrp="1"/>
          </p:cNvSpPr>
          <p:nvPr>
            <p:ph type="body" idx="1"/>
          </p:nvPr>
        </p:nvSpPr>
        <p:spPr>
          <a:xfrm>
            <a:off x="191911" y="4038600"/>
            <a:ext cx="4038600" cy="1981200"/>
          </a:xfrm>
        </p:spPr>
        <p:txBody>
          <a:bodyPr/>
          <a:lstStyle/>
          <a:p>
            <a:pPr algn="ctr" eaLnBrk="1" hangingPunct="1"/>
            <a:r>
              <a:rPr lang="en-GB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Maj Corey Taylor</a:t>
            </a:r>
          </a:p>
          <a:p>
            <a:pPr algn="ctr" eaLnBrk="1" hangingPunct="1"/>
            <a:r>
              <a:rPr lang="en-GB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 Mil C / </a:t>
            </a:r>
            <a:r>
              <a:rPr lang="en-GB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DCM</a:t>
            </a:r>
            <a:r>
              <a:rPr lang="en-GB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4-6</a:t>
            </a:r>
          </a:p>
          <a:p>
            <a:pPr algn="ctr" eaLnBrk="1" hangingPunct="1"/>
            <a:r>
              <a:rPr lang="en-GB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ACSO</a:t>
            </a:r>
            <a:r>
              <a:rPr lang="en-GB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GB" alt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AOO</a:t>
            </a:r>
            <a:r>
              <a:rPr lang="en-GB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Career Manager</a:t>
            </a:r>
          </a:p>
          <a:p>
            <a:pPr algn="ctr" eaLnBrk="1" hangingPunct="1"/>
            <a:r>
              <a:rPr lang="en-GB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Lt - Maj</a:t>
            </a:r>
            <a:r>
              <a:rPr lang="en-GB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alt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65"/>
    </mc:Choice>
    <mc:Fallback>
      <p:transition spd="slow" advTm="3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CA" altLang="en-US" sz="3400" smtClean="0"/>
              <a:t>Postings</a:t>
            </a:r>
            <a:br>
              <a:rPr lang="en-CA" altLang="en-US" sz="3400" smtClean="0"/>
            </a:br>
            <a:r>
              <a:rPr lang="en-CA" altLang="en-US" sz="3400" smtClean="0"/>
              <a:t/>
            </a:r>
            <a:br>
              <a:rPr lang="en-CA" altLang="en-US" sz="3400" smtClean="0"/>
            </a:br>
            <a:r>
              <a:rPr lang="en-CA" altLang="en-US" sz="3400" smtClean="0">
                <a:solidFill>
                  <a:schemeClr val="tx1"/>
                </a:solidFill>
              </a:rPr>
              <a:t>Affectations</a:t>
            </a:r>
          </a:p>
        </p:txBody>
      </p:sp>
      <p:sp>
        <p:nvSpPr>
          <p:cNvPr id="6144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652AA9-A4C3-452C-A5B8-63425FBD5318}" type="slidenum">
              <a:rPr lang="en-CA" altLang="en-US" smtClean="0"/>
              <a:pPr>
                <a:defRPr/>
              </a:pPr>
              <a:t>10</a:t>
            </a:fld>
            <a:endParaRPr lang="en-CA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5"/>
    </mc:Choice>
    <mc:Fallback>
      <p:transition spd="slow" advTm="3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CA" altLang="en-US" sz="2450" dirty="0" smtClean="0"/>
              <a:t>SCREENINGS</a:t>
            </a:r>
            <a:endParaRPr lang="en-CA" altLang="en-US" sz="245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8600" y="1381125"/>
            <a:ext cx="8915400" cy="5257800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en-US" sz="1400" dirty="0">
                <a:solidFill>
                  <a:schemeClr val="accent6"/>
                </a:solidFill>
              </a:rPr>
              <a:t>Most cases of early repatriation are a direct result of improper or incomplete screening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en-US" sz="1400" dirty="0" smtClean="0">
                <a:solidFill>
                  <a:schemeClr val="accent6"/>
                </a:solidFill>
              </a:rPr>
              <a:t>COs </a:t>
            </a:r>
            <a:r>
              <a:rPr lang="en-CA" altLang="en-US" sz="1400" dirty="0">
                <a:solidFill>
                  <a:schemeClr val="accent6"/>
                </a:solidFill>
              </a:rPr>
              <a:t>must assess many factors including the following: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en-US" sz="1400" dirty="0">
                <a:solidFill>
                  <a:schemeClr val="accent6"/>
                </a:solidFill>
              </a:rPr>
              <a:t>History of repeated misconduct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en-US" sz="1400" dirty="0">
                <a:solidFill>
                  <a:schemeClr val="accent6"/>
                </a:solidFill>
              </a:rPr>
              <a:t>Serious marital problems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en-US" sz="1400" dirty="0">
                <a:solidFill>
                  <a:schemeClr val="accent6"/>
                </a:solidFill>
              </a:rPr>
              <a:t>Medical and emotional stability </a:t>
            </a:r>
            <a:r>
              <a:rPr lang="en-CA" altLang="en-US" sz="1400" dirty="0" smtClean="0">
                <a:solidFill>
                  <a:schemeClr val="accent6"/>
                </a:solidFill>
              </a:rPr>
              <a:t>and capacity to adapt</a:t>
            </a:r>
            <a:endParaRPr lang="en-CA" altLang="en-US" sz="1400" dirty="0">
              <a:solidFill>
                <a:schemeClr val="accent6"/>
              </a:solidFill>
            </a:endParaRP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en-US" sz="1400" dirty="0">
                <a:solidFill>
                  <a:schemeClr val="accent6"/>
                </a:solidFill>
              </a:rPr>
              <a:t>Schooling </a:t>
            </a:r>
            <a:r>
              <a:rPr lang="en-CA" altLang="en-US" sz="1400" dirty="0" smtClean="0">
                <a:solidFill>
                  <a:schemeClr val="accent6"/>
                </a:solidFill>
              </a:rPr>
              <a:t>facilities </a:t>
            </a:r>
            <a:endParaRPr lang="en-CA" altLang="en-US" sz="1400" dirty="0">
              <a:solidFill>
                <a:schemeClr val="accent6"/>
              </a:solidFill>
            </a:endParaRP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en-US" sz="1400" dirty="0">
                <a:solidFill>
                  <a:schemeClr val="accent6"/>
                </a:solidFill>
              </a:rPr>
              <a:t>Heavy indebtedness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en-US" sz="1400" dirty="0">
                <a:solidFill>
                  <a:schemeClr val="accent6"/>
                </a:solidFill>
              </a:rPr>
              <a:t>Evidence of over-indulgence </a:t>
            </a:r>
            <a:r>
              <a:rPr lang="en-CA" altLang="en-US" sz="1400" dirty="0" smtClean="0">
                <a:solidFill>
                  <a:schemeClr val="accent6"/>
                </a:solidFill>
              </a:rPr>
              <a:t>(alcohol, drugs)</a:t>
            </a:r>
            <a:endParaRPr lang="en-CA" altLang="en-US" sz="1400" dirty="0">
              <a:solidFill>
                <a:schemeClr val="accent6"/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en-US" sz="1400" dirty="0" smtClean="0">
                <a:solidFill>
                  <a:schemeClr val="accent6"/>
                </a:solidFill>
              </a:rPr>
              <a:t>It </a:t>
            </a:r>
            <a:r>
              <a:rPr lang="en-CA" altLang="en-US" sz="1400" dirty="0">
                <a:solidFill>
                  <a:schemeClr val="accent6"/>
                </a:solidFill>
              </a:rPr>
              <a:t>is imperative that the </a:t>
            </a:r>
            <a:r>
              <a:rPr lang="en-CA" altLang="en-US" sz="1400" dirty="0" smtClean="0">
                <a:solidFill>
                  <a:schemeClr val="accent6"/>
                </a:solidFill>
              </a:rPr>
              <a:t>member, CM and </a:t>
            </a:r>
            <a:r>
              <a:rPr lang="en-CA" altLang="en-US" sz="1400" dirty="0">
                <a:solidFill>
                  <a:schemeClr val="accent6"/>
                </a:solidFill>
              </a:rPr>
              <a:t>losing and gaining unit </a:t>
            </a:r>
            <a:r>
              <a:rPr lang="en-CA" altLang="en-US" sz="1400" dirty="0" smtClean="0">
                <a:solidFill>
                  <a:schemeClr val="accent6"/>
                </a:solidFill>
              </a:rPr>
              <a:t>COs </a:t>
            </a:r>
            <a:r>
              <a:rPr lang="en-CA" altLang="en-US" sz="1400" dirty="0">
                <a:solidFill>
                  <a:schemeClr val="accent6"/>
                </a:solidFill>
              </a:rPr>
              <a:t>work together to ensure the selected candidate is the right candidate </a:t>
            </a:r>
            <a:endParaRPr lang="en-CA" altLang="en-US" sz="1400" dirty="0" smtClean="0">
              <a:solidFill>
                <a:schemeClr val="accent6"/>
              </a:solidFill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CA" altLang="en-US" sz="1000" b="1" dirty="0" smtClean="0">
                <a:solidFill>
                  <a:schemeClr val="accent6"/>
                </a:solidFill>
              </a:rPr>
              <a:t>Refs: A. </a:t>
            </a:r>
            <a:r>
              <a:rPr lang="en-CA" altLang="en-US" sz="1000" b="1" dirty="0" smtClean="0">
                <a:solidFill>
                  <a:srgbClr val="333399"/>
                </a:solidFill>
                <a:hlinkClick r:id="rId5"/>
              </a:rPr>
              <a:t>CFAO </a:t>
            </a:r>
            <a:r>
              <a:rPr lang="en-CA" altLang="en-US" sz="1000" b="1" dirty="0">
                <a:solidFill>
                  <a:srgbClr val="333399"/>
                </a:solidFill>
                <a:hlinkClick r:id="rId5"/>
              </a:rPr>
              <a:t>20-50</a:t>
            </a:r>
            <a:endParaRPr lang="en-CA" altLang="en-US" sz="1000" b="1" dirty="0">
              <a:solidFill>
                <a:srgbClr val="333399"/>
              </a:solidFill>
            </a:endParaRPr>
          </a:p>
          <a:p>
            <a:pPr marL="228600" indent="-228600" eaLnBrk="1" hangingPunct="1">
              <a:spcBef>
                <a:spcPts val="0"/>
              </a:spcBef>
              <a:spcAft>
                <a:spcPts val="0"/>
              </a:spcAft>
              <a:buFontTx/>
              <a:buAutoNum type="alphaUcPeriod" startAt="2"/>
              <a:defRPr/>
            </a:pPr>
            <a:r>
              <a:rPr lang="en-CA" altLang="en-US" sz="1000" b="1" dirty="0" smtClean="0">
                <a:solidFill>
                  <a:srgbClr val="333399"/>
                </a:solidFill>
                <a:hlinkClick r:id="rId6"/>
              </a:rPr>
              <a:t>DAOD 5009-0</a:t>
            </a:r>
          </a:p>
          <a:p>
            <a:pPr marL="228600" indent="-228600" eaLnBrk="1" hangingPunct="1">
              <a:spcBef>
                <a:spcPts val="0"/>
              </a:spcBef>
              <a:spcAft>
                <a:spcPts val="0"/>
              </a:spcAft>
              <a:buFontTx/>
              <a:buAutoNum type="alphaUcPeriod" startAt="2"/>
              <a:defRPr/>
            </a:pPr>
            <a:r>
              <a:rPr lang="en-CA" altLang="en-US" sz="1000" b="1" dirty="0" smtClean="0">
                <a:solidFill>
                  <a:srgbClr val="333399"/>
                </a:solidFill>
                <a:hlinkClick r:id="rId7"/>
              </a:rPr>
              <a:t>CANFORGEN </a:t>
            </a:r>
            <a:r>
              <a:rPr lang="en-CA" altLang="en-US" sz="1000" b="1" dirty="0">
                <a:solidFill>
                  <a:srgbClr val="333399"/>
                </a:solidFill>
                <a:hlinkClick r:id="rId7"/>
              </a:rPr>
              <a:t>097/17 </a:t>
            </a:r>
            <a:endParaRPr lang="en-CA" altLang="en-US" sz="1000" b="1" dirty="0">
              <a:solidFill>
                <a:srgbClr val="333399"/>
              </a:solidFill>
            </a:endParaRPr>
          </a:p>
          <a:p>
            <a:pPr marL="228600" indent="-228600" eaLnBrk="1" hangingPunct="1">
              <a:spcBef>
                <a:spcPts val="0"/>
              </a:spcBef>
              <a:spcAft>
                <a:spcPts val="0"/>
              </a:spcAft>
              <a:buFontTx/>
              <a:buAutoNum type="alphaUcPeriod" startAt="2"/>
              <a:defRPr/>
            </a:pPr>
            <a:r>
              <a:rPr lang="en-CA" altLang="en-US" sz="1000" b="1" dirty="0" smtClean="0">
                <a:solidFill>
                  <a:srgbClr val="333399"/>
                </a:solidFill>
                <a:hlinkClick r:id="rId8"/>
              </a:rPr>
              <a:t>CANFORGEN </a:t>
            </a:r>
            <a:r>
              <a:rPr lang="en-CA" altLang="en-US" sz="1000" b="1" dirty="0">
                <a:solidFill>
                  <a:srgbClr val="333399"/>
                </a:solidFill>
                <a:hlinkClick r:id="rId8"/>
              </a:rPr>
              <a:t>177/05</a:t>
            </a:r>
            <a:r>
              <a:rPr lang="en-CA" altLang="en-US" sz="1000" b="1" dirty="0">
                <a:hlinkClick r:id="rId8"/>
              </a:rPr>
              <a:t> </a:t>
            </a:r>
            <a:endParaRPr lang="en-CA" altLang="en-US" sz="1000" b="1" dirty="0" smtClean="0"/>
          </a:p>
          <a:p>
            <a:pPr marL="228600" indent="-228600" eaLnBrk="1" hangingPunct="1">
              <a:spcBef>
                <a:spcPts val="0"/>
              </a:spcBef>
              <a:spcAft>
                <a:spcPts val="0"/>
              </a:spcAft>
              <a:buFontTx/>
              <a:buAutoNum type="alphaUcPeriod" startAt="2"/>
              <a:defRPr/>
            </a:pPr>
            <a:r>
              <a:rPr lang="en-CA" altLang="en-US" sz="1000" b="1" dirty="0" smtClean="0">
                <a:solidFill>
                  <a:srgbClr val="333399"/>
                </a:solidFill>
                <a:hlinkClick r:id="rId9"/>
              </a:rPr>
              <a:t>CANFORGEN </a:t>
            </a:r>
            <a:r>
              <a:rPr lang="en-CA" altLang="en-US" sz="1000" b="1" dirty="0">
                <a:solidFill>
                  <a:srgbClr val="333399"/>
                </a:solidFill>
                <a:hlinkClick r:id="rId9"/>
              </a:rPr>
              <a:t>052/11 </a:t>
            </a:r>
            <a:endParaRPr lang="en-CA" altLang="en-US" sz="10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3BB32-877A-4772-8A49-C56FF79528D2}" type="slidenum">
              <a:rPr lang="en-CA" altLang="en-US" smtClean="0"/>
              <a:pPr>
                <a:defRPr/>
              </a:pPr>
              <a:t>11</a:t>
            </a:fld>
            <a:endParaRPr lang="en-CA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725"/>
    </mc:Choice>
    <mc:Fallback>
      <p:transition spd="slow" advTm="119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CA" altLang="en-US" sz="2450" dirty="0"/>
              <a:t>IMPOSED RESTRICTION (</a:t>
            </a:r>
            <a:r>
              <a:rPr lang="en-CA" altLang="en-US" sz="2450" dirty="0" err="1"/>
              <a:t>IR</a:t>
            </a:r>
            <a:r>
              <a:rPr lang="en-CA" altLang="en-US" sz="2450" dirty="0" smtClean="0"/>
              <a:t>)</a:t>
            </a:r>
            <a:endParaRPr lang="en-CA" altLang="en-US" sz="2450" dirty="0"/>
          </a:p>
        </p:txBody>
      </p:sp>
      <p:sp>
        <p:nvSpPr>
          <p:cNvPr id="131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371600"/>
            <a:ext cx="4191000" cy="5257800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600" dirty="0">
                <a:solidFill>
                  <a:schemeClr val="accent6"/>
                </a:solidFill>
              </a:rPr>
              <a:t>Members can request, in writing thru their </a:t>
            </a:r>
            <a:r>
              <a:rPr lang="en-US" altLang="en-US" sz="1600" dirty="0" err="1">
                <a:solidFill>
                  <a:schemeClr val="accent6"/>
                </a:solidFill>
              </a:rPr>
              <a:t>CoC</a:t>
            </a:r>
            <a:r>
              <a:rPr lang="en-US" altLang="en-US" sz="1600" dirty="0">
                <a:solidFill>
                  <a:schemeClr val="accent6"/>
                </a:solidFill>
              </a:rPr>
              <a:t>, IR status to their CM following a restricted move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400" dirty="0">
                <a:solidFill>
                  <a:schemeClr val="accent6"/>
                </a:solidFill>
              </a:rPr>
              <a:t>Request memo with CO support and completed IR questionnaire </a:t>
            </a:r>
            <a:r>
              <a:rPr lang="en-US" altLang="en-US" sz="1400" dirty="0" smtClean="0">
                <a:solidFill>
                  <a:schemeClr val="accent6"/>
                </a:solidFill>
              </a:rPr>
              <a:t>required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600" dirty="0" smtClean="0">
                <a:solidFill>
                  <a:schemeClr val="accent6"/>
                </a:solidFill>
              </a:rPr>
              <a:t>The </a:t>
            </a:r>
            <a:r>
              <a:rPr lang="en-US" altLang="en-US" sz="1600" dirty="0">
                <a:solidFill>
                  <a:schemeClr val="accent6"/>
                </a:solidFill>
              </a:rPr>
              <a:t>CM is the IR approving authority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600" dirty="0">
                <a:solidFill>
                  <a:schemeClr val="accent6"/>
                </a:solidFill>
              </a:rPr>
              <a:t>IR approval is limited to 1 year at a time to a maximum of 5 consecutive years </a:t>
            </a:r>
            <a:endParaRPr lang="en-US" altLang="en-US" sz="1600" dirty="0" smtClean="0">
              <a:solidFill>
                <a:schemeClr val="accent6"/>
              </a:solidFill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600" dirty="0" smtClean="0">
                <a:solidFill>
                  <a:schemeClr val="accent6"/>
                </a:solidFill>
              </a:rPr>
              <a:t>CO is authority to cease IR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endParaRPr lang="en-CA" altLang="en-US" sz="1600" b="1" dirty="0" smtClean="0">
              <a:solidFill>
                <a:schemeClr val="accent6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endParaRPr lang="en-CA" altLang="en-US" sz="1600" b="1" dirty="0">
              <a:solidFill>
                <a:schemeClr val="accent6"/>
              </a:solidFill>
            </a:endParaRP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CA" sz="1600" b="1" dirty="0" smtClean="0">
                <a:hlinkClick r:id="rId5"/>
              </a:rPr>
              <a:t>CAF Military Personnel Instruction 01/17</a:t>
            </a:r>
            <a:endParaRPr lang="en-CA" sz="1600" b="1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endParaRPr lang="en-CA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AE441-B1B5-49D1-9659-16AEDEDBE529}" type="slidenum">
              <a:rPr lang="en-CA" altLang="en-US" smtClean="0"/>
              <a:pPr>
                <a:defRPr/>
              </a:pPr>
              <a:t>12</a:t>
            </a:fld>
            <a:endParaRPr lang="en-CA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02"/>
    </mc:Choice>
    <mc:Fallback>
      <p:transition spd="slow" advTm="87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050"/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50" dirty="0" smtClean="0"/>
              <a:t>POSTING IN SUPPORT OF MEMBERS  </a:t>
            </a:r>
            <a:endParaRPr lang="fr-CA" altLang="en-US" sz="2450" dirty="0"/>
          </a:p>
        </p:txBody>
      </p:sp>
      <p:sp>
        <p:nvSpPr>
          <p:cNvPr id="41987" name="Rectangle 2051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en-US" altLang="en-US" b="1" u="sng" dirty="0" smtClean="0">
                <a:solidFill>
                  <a:schemeClr val="accent6"/>
                </a:solidFill>
              </a:rPr>
              <a:t>Contingency Cost Move (CCM):</a:t>
            </a:r>
            <a:endParaRPr lang="en-US" altLang="en-US" b="1" u="sng" dirty="0">
              <a:solidFill>
                <a:schemeClr val="accent6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dirty="0">
                <a:solidFill>
                  <a:schemeClr val="accent6"/>
                </a:solidFill>
              </a:rPr>
              <a:t>Vacancy must exist at gaining unit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dirty="0">
                <a:solidFill>
                  <a:schemeClr val="accent6"/>
                </a:solidFill>
              </a:rPr>
              <a:t>Exceptional </a:t>
            </a:r>
            <a:r>
              <a:rPr lang="en-US" altLang="en-US" dirty="0" smtClean="0">
                <a:solidFill>
                  <a:schemeClr val="accent6"/>
                </a:solidFill>
              </a:rPr>
              <a:t>circumstances</a:t>
            </a:r>
            <a:endParaRPr lang="en-US" altLang="en-US" b="1" dirty="0" smtClean="0">
              <a:solidFill>
                <a:schemeClr val="accent6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dirty="0" smtClean="0">
                <a:solidFill>
                  <a:schemeClr val="accent6"/>
                </a:solidFill>
              </a:rPr>
              <a:t>Resolvable</a:t>
            </a:r>
            <a:endParaRPr lang="en-US" altLang="en-US" dirty="0">
              <a:solidFill>
                <a:schemeClr val="accent6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dirty="0">
                <a:solidFill>
                  <a:schemeClr val="accent6"/>
                </a:solidFill>
              </a:rPr>
              <a:t>Deployable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dirty="0" smtClean="0">
                <a:solidFill>
                  <a:schemeClr val="accent6"/>
                </a:solidFill>
              </a:rPr>
              <a:t>Employable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dirty="0" smtClean="0">
                <a:solidFill>
                  <a:schemeClr val="accent6"/>
                </a:solidFill>
              </a:rPr>
              <a:t>Duration</a:t>
            </a:r>
            <a:r>
              <a:rPr lang="en-US" altLang="en-US" dirty="0">
                <a:solidFill>
                  <a:schemeClr val="accent6"/>
                </a:solidFill>
              </a:rPr>
              <a:t>: normal posting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dirty="0">
                <a:solidFill>
                  <a:schemeClr val="accent6"/>
                </a:solidFill>
              </a:rPr>
              <a:t>If </a:t>
            </a:r>
            <a:r>
              <a:rPr lang="en-US" altLang="en-US" dirty="0" smtClean="0">
                <a:solidFill>
                  <a:schemeClr val="accent6"/>
                </a:solidFill>
              </a:rPr>
              <a:t>unresolved after the posting:</a:t>
            </a:r>
            <a:endParaRPr lang="en-US" altLang="en-US" dirty="0">
              <a:solidFill>
                <a:schemeClr val="accent6"/>
              </a:solidFill>
            </a:endParaRP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altLang="en-US" sz="2000" dirty="0" smtClean="0">
                <a:solidFill>
                  <a:schemeClr val="accent6"/>
                </a:solidFill>
              </a:rPr>
              <a:t>Compassionate Status</a:t>
            </a:r>
            <a:endParaRPr lang="en-US" altLang="en-US" sz="2000" dirty="0">
              <a:solidFill>
                <a:schemeClr val="accent6"/>
              </a:solidFill>
            </a:endParaRP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altLang="en-US" sz="2000" dirty="0" smtClean="0">
                <a:solidFill>
                  <a:schemeClr val="accent6"/>
                </a:solidFill>
              </a:rPr>
              <a:t>Posting despite situation</a:t>
            </a:r>
            <a:endParaRPr lang="en-US" altLang="en-US" sz="2000" dirty="0">
              <a:solidFill>
                <a:schemeClr val="accent6"/>
              </a:solidFill>
            </a:endParaRP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altLang="en-US" sz="2000" dirty="0">
                <a:solidFill>
                  <a:schemeClr val="accent6"/>
                </a:solidFill>
              </a:rPr>
              <a:t>R</a:t>
            </a:r>
            <a:r>
              <a:rPr lang="en-US" altLang="en-US" sz="2000" dirty="0" smtClean="0">
                <a:solidFill>
                  <a:schemeClr val="accent6"/>
                </a:solidFill>
              </a:rPr>
              <a:t>elease</a:t>
            </a:r>
            <a:endParaRPr lang="en-US" altLang="en-US" sz="2000" dirty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en-US" b="1" dirty="0" smtClean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en-US" altLang="en-US" sz="1400" b="1" dirty="0">
                <a:solidFill>
                  <a:schemeClr val="accent6"/>
                </a:solidFill>
              </a:rPr>
              <a:t>Ref: </a:t>
            </a:r>
            <a:r>
              <a:rPr lang="en-US" altLang="en-US" sz="1400" b="1" dirty="0">
                <a:solidFill>
                  <a:srgbClr val="333399"/>
                </a:solidFill>
                <a:hlinkClick r:id="rId5"/>
              </a:rPr>
              <a:t>DAOD 5003-6 </a:t>
            </a:r>
            <a:r>
              <a:rPr lang="en-CA" altLang="en-US" sz="1400" b="1" dirty="0">
                <a:solidFill>
                  <a:schemeClr val="accent2"/>
                </a:solidFill>
                <a:hlinkClick r:id="rId5"/>
              </a:rPr>
              <a:t>Contingency Cost Moves for Personal Reasons, Compassionate Status and Compassionate </a:t>
            </a:r>
            <a:r>
              <a:rPr lang="en-CA" altLang="en-US" sz="1400" b="1" dirty="0" smtClean="0">
                <a:solidFill>
                  <a:schemeClr val="accent2"/>
                </a:solidFill>
                <a:hlinkClick r:id="rId5"/>
              </a:rPr>
              <a:t>Posting</a:t>
            </a:r>
            <a:endParaRPr lang="en-US" altLang="en-US" sz="1400" b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43A897-A99E-4ADD-B3A6-098FB0BE7642}" type="slidenum">
              <a:rPr lang="en-CA" altLang="en-US" smtClean="0"/>
              <a:pPr>
                <a:defRPr/>
              </a:pPr>
              <a:t>13</a:t>
            </a:fld>
            <a:endParaRPr lang="en-CA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480"/>
    </mc:Choice>
    <mc:Fallback>
      <p:transition spd="slow" advTm="11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050"/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50" dirty="0" smtClean="0"/>
              <a:t>POSTING IN SUPPORT OF MEMBERS  </a:t>
            </a:r>
            <a:endParaRPr lang="fr-CA" altLang="en-US" sz="2450" dirty="0"/>
          </a:p>
        </p:txBody>
      </p:sp>
      <p:sp>
        <p:nvSpPr>
          <p:cNvPr id="41987" name="Rectangle 2051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en-US" altLang="en-US" b="1" u="sng" dirty="0" smtClean="0">
                <a:solidFill>
                  <a:schemeClr val="accent6"/>
                </a:solidFill>
              </a:rPr>
              <a:t>Compassionate Posting:</a:t>
            </a:r>
            <a:endParaRPr lang="en-US" altLang="en-US" b="1" u="sng" dirty="0">
              <a:solidFill>
                <a:schemeClr val="accent6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dirty="0">
                <a:solidFill>
                  <a:schemeClr val="accent6"/>
                </a:solidFill>
              </a:rPr>
              <a:t>Vacancy must exist at gaining unit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dirty="0">
                <a:solidFill>
                  <a:schemeClr val="accent6"/>
                </a:solidFill>
              </a:rPr>
              <a:t>Exceptional </a:t>
            </a:r>
            <a:r>
              <a:rPr lang="en-US" altLang="en-US" dirty="0" smtClean="0">
                <a:solidFill>
                  <a:schemeClr val="accent6"/>
                </a:solidFill>
              </a:rPr>
              <a:t>circumstances</a:t>
            </a:r>
            <a:endParaRPr lang="en-US" altLang="en-US" b="1" dirty="0" smtClean="0">
              <a:solidFill>
                <a:schemeClr val="accent6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dirty="0" smtClean="0">
                <a:solidFill>
                  <a:schemeClr val="accent6"/>
                </a:solidFill>
              </a:rPr>
              <a:t>Resolvable</a:t>
            </a:r>
            <a:endParaRPr lang="en-US" altLang="en-US" dirty="0">
              <a:solidFill>
                <a:schemeClr val="accent6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dirty="0" smtClean="0">
                <a:solidFill>
                  <a:schemeClr val="accent6"/>
                </a:solidFill>
              </a:rPr>
              <a:t>Situation that affects the ability to perform duties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dirty="0" smtClean="0">
                <a:solidFill>
                  <a:schemeClr val="accent6"/>
                </a:solidFill>
              </a:rPr>
              <a:t>Not Deployable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dirty="0" smtClean="0">
                <a:solidFill>
                  <a:schemeClr val="accent6"/>
                </a:solidFill>
              </a:rPr>
              <a:t>Duration</a:t>
            </a:r>
            <a:r>
              <a:rPr lang="en-US" altLang="en-US" dirty="0">
                <a:solidFill>
                  <a:schemeClr val="accent6"/>
                </a:solidFill>
              </a:rPr>
              <a:t>: </a:t>
            </a:r>
            <a:r>
              <a:rPr lang="en-US" altLang="en-US" dirty="0" smtClean="0">
                <a:solidFill>
                  <a:schemeClr val="accent6"/>
                </a:solidFill>
              </a:rPr>
              <a:t>2 </a:t>
            </a:r>
            <a:r>
              <a:rPr lang="en-US" altLang="en-US" dirty="0" err="1" smtClean="0">
                <a:solidFill>
                  <a:schemeClr val="accent6"/>
                </a:solidFill>
              </a:rPr>
              <a:t>yrs</a:t>
            </a:r>
            <a:r>
              <a:rPr lang="en-US" altLang="en-US" dirty="0" smtClean="0">
                <a:solidFill>
                  <a:schemeClr val="accent6"/>
                </a:solidFill>
              </a:rPr>
              <a:t>, with potential 1 </a:t>
            </a:r>
            <a:r>
              <a:rPr lang="en-US" altLang="en-US" dirty="0" err="1" smtClean="0">
                <a:solidFill>
                  <a:schemeClr val="accent6"/>
                </a:solidFill>
              </a:rPr>
              <a:t>yr</a:t>
            </a:r>
            <a:r>
              <a:rPr lang="en-US" altLang="en-US" dirty="0" smtClean="0">
                <a:solidFill>
                  <a:schemeClr val="accent6"/>
                </a:solidFill>
              </a:rPr>
              <a:t> extension</a:t>
            </a:r>
            <a:endParaRPr lang="en-US" altLang="en-US" dirty="0">
              <a:solidFill>
                <a:schemeClr val="accent6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dirty="0">
                <a:solidFill>
                  <a:schemeClr val="accent6"/>
                </a:solidFill>
              </a:rPr>
              <a:t>If </a:t>
            </a:r>
            <a:r>
              <a:rPr lang="en-US" altLang="en-US" dirty="0" smtClean="0">
                <a:solidFill>
                  <a:schemeClr val="accent6"/>
                </a:solidFill>
              </a:rPr>
              <a:t>unresolved after the compassionate period:</a:t>
            </a:r>
            <a:endParaRPr lang="en-US" altLang="en-US" sz="2000" dirty="0">
              <a:solidFill>
                <a:schemeClr val="accent6"/>
              </a:solidFill>
            </a:endParaRP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altLang="en-US" sz="2000" dirty="0" smtClean="0">
                <a:solidFill>
                  <a:schemeClr val="accent6"/>
                </a:solidFill>
              </a:rPr>
              <a:t>Compulsory Release may be required</a:t>
            </a:r>
            <a:endParaRPr lang="en-US" altLang="en-US" sz="2000" dirty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US" altLang="en-US" b="1" dirty="0" smtClean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en-US" altLang="en-US" sz="1400" b="1" dirty="0">
                <a:solidFill>
                  <a:schemeClr val="accent6"/>
                </a:solidFill>
              </a:rPr>
              <a:t>Ref: </a:t>
            </a:r>
            <a:r>
              <a:rPr lang="en-US" altLang="en-US" sz="1400" b="1" dirty="0">
                <a:solidFill>
                  <a:srgbClr val="333399"/>
                </a:solidFill>
                <a:hlinkClick r:id="rId5"/>
              </a:rPr>
              <a:t>DAOD 5003-6 </a:t>
            </a:r>
            <a:r>
              <a:rPr lang="en-CA" altLang="en-US" sz="1400" b="1" dirty="0">
                <a:solidFill>
                  <a:schemeClr val="accent2"/>
                </a:solidFill>
                <a:hlinkClick r:id="rId5"/>
              </a:rPr>
              <a:t>Contingency Cost Moves for Personal Reasons, Compassionate Status and Compassionate </a:t>
            </a:r>
            <a:r>
              <a:rPr lang="en-CA" altLang="en-US" sz="1400" b="1" dirty="0" smtClean="0">
                <a:solidFill>
                  <a:schemeClr val="accent2"/>
                </a:solidFill>
                <a:hlinkClick r:id="rId5"/>
              </a:rPr>
              <a:t>Posting</a:t>
            </a:r>
            <a:endParaRPr lang="en-US" altLang="en-US" sz="1400" b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43A897-A99E-4ADD-B3A6-098FB0BE7642}" type="slidenum">
              <a:rPr lang="en-CA" altLang="en-US" smtClean="0"/>
              <a:pPr>
                <a:defRPr/>
              </a:pPr>
              <a:t>14</a:t>
            </a:fld>
            <a:endParaRPr lang="en-CA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3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96"/>
    </mc:Choice>
    <mc:Fallback>
      <p:transition spd="slow" advTm="38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CA" altLang="en-US" sz="3400" dirty="0" smtClean="0"/>
              <a:t>Professional Development</a:t>
            </a:r>
            <a:br>
              <a:rPr lang="en-CA" altLang="en-US" sz="3400" dirty="0" smtClean="0"/>
            </a:br>
            <a:r>
              <a:rPr lang="en-CA" altLang="en-US" sz="3400" dirty="0" smtClean="0"/>
              <a:t/>
            </a:r>
            <a:br>
              <a:rPr lang="en-CA" altLang="en-US" sz="3400" dirty="0" smtClean="0"/>
            </a:br>
            <a:endParaRPr lang="fr-CA" altLang="en-US" sz="3400" dirty="0" smtClean="0">
              <a:solidFill>
                <a:schemeClr val="tx1"/>
              </a:solidFill>
            </a:endParaRPr>
          </a:p>
        </p:txBody>
      </p:sp>
      <p:sp>
        <p:nvSpPr>
          <p:cNvPr id="7782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0BA838-0334-49DF-897C-52A26AC372DB}" type="slidenum">
              <a:rPr lang="en-CA" altLang="en-US" smtClean="0"/>
              <a:pPr>
                <a:defRPr/>
              </a:pPr>
              <a:t>15</a:t>
            </a:fld>
            <a:endParaRPr lang="en-CA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9"/>
    </mc:Choice>
    <mc:Fallback>
      <p:transition spd="slow" advTm="4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200149"/>
          </a:xfrm>
        </p:spPr>
        <p:txBody>
          <a:bodyPr/>
          <a:lstStyle/>
          <a:p>
            <a:r>
              <a:rPr lang="en-CA" dirty="0" smtClean="0"/>
              <a:t>RCAF Officer PD Periods</a:t>
            </a:r>
            <a:br>
              <a:rPr lang="en-CA" dirty="0" smtClean="0"/>
            </a:br>
            <a:r>
              <a:rPr lang="en-CA" sz="1000" dirty="0"/>
              <a:t>R</a:t>
            </a:r>
            <a:r>
              <a:rPr lang="en-CA" sz="1000" dirty="0" smtClean="0"/>
              <a:t>ef</a:t>
            </a:r>
            <a:r>
              <a:rPr lang="en-CA" sz="1000" dirty="0"/>
              <a:t>: </a:t>
            </a:r>
            <a:r>
              <a:rPr lang="en-CA" sz="1000" dirty="0">
                <a:hlinkClick r:id="rId4"/>
              </a:rPr>
              <a:t>http://</a:t>
            </a:r>
            <a:r>
              <a:rPr lang="en-CA" sz="1000" dirty="0" smtClean="0">
                <a:hlinkClick r:id="rId4"/>
              </a:rPr>
              <a:t>rcaf.mil.ca/en/2-cad/rcaf-pd/rcaf-pd.page</a:t>
            </a:r>
            <a:r>
              <a:rPr lang="en-CA" sz="1000" dirty="0" smtClean="0"/>
              <a:t>  </a:t>
            </a:r>
            <a:endParaRPr lang="fr-CA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2BF08-D3E5-4DA8-BEEC-1524CA9F7550}" type="slidenum">
              <a:rPr lang="en-CA" altLang="en-US" smtClean="0"/>
              <a:pPr>
                <a:defRPr/>
              </a:pPr>
              <a:t>16</a:t>
            </a:fld>
            <a:endParaRPr lang="en-CA" altLang="en-US"/>
          </a:p>
        </p:txBody>
      </p:sp>
      <p:pic>
        <p:nvPicPr>
          <p:cNvPr id="6" name="Picture 5" descr="officer-pd-flowchart.pdf - Adobe Acrobat Reader 20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3858" r="20833" b="1917"/>
          <a:stretch/>
        </p:blipFill>
        <p:spPr>
          <a:xfrm>
            <a:off x="0" y="1231232"/>
            <a:ext cx="9144000" cy="561473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4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86"/>
    </mc:Choice>
    <mc:Fallback>
      <p:transition spd="slow" advTm="99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 sz="2400" dirty="0" smtClean="0"/>
              <a:t>DEVELOPMENT PERIOD 2 (DP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fr-CA" sz="1800" dirty="0" err="1" smtClean="0">
                <a:solidFill>
                  <a:srgbClr val="333399"/>
                </a:solidFill>
              </a:rPr>
              <a:t>AFOD</a:t>
            </a:r>
            <a:r>
              <a:rPr lang="fr-CA" sz="1800" dirty="0" smtClean="0">
                <a:solidFill>
                  <a:srgbClr val="333399"/>
                </a:solidFill>
              </a:rPr>
              <a:t> </a:t>
            </a:r>
            <a:r>
              <a:rPr lang="fr-CA" sz="1800" dirty="0" err="1" smtClean="0">
                <a:solidFill>
                  <a:srgbClr val="333399"/>
                </a:solidFill>
              </a:rPr>
              <a:t>mandatory</a:t>
            </a:r>
            <a:r>
              <a:rPr lang="fr-CA" sz="1800" dirty="0" smtClean="0">
                <a:solidFill>
                  <a:srgbClr val="333399"/>
                </a:solidFill>
              </a:rPr>
              <a:t> for promo to Maj</a:t>
            </a:r>
            <a:endParaRPr lang="fr-CA" sz="1800" dirty="0">
              <a:solidFill>
                <a:srgbClr val="333399"/>
              </a:solidFill>
            </a:endParaRPr>
          </a:p>
          <a:p>
            <a:pPr lvl="1" eaLnBrk="1" hangingPunct="1">
              <a:defRPr/>
            </a:pPr>
            <a:r>
              <a:rPr lang="fr-CA" dirty="0" smtClean="0">
                <a:solidFill>
                  <a:srgbClr val="333399"/>
                </a:solidFill>
              </a:rPr>
              <a:t>If </a:t>
            </a:r>
            <a:r>
              <a:rPr lang="fr-CA" dirty="0" err="1" smtClean="0">
                <a:solidFill>
                  <a:srgbClr val="333399"/>
                </a:solidFill>
              </a:rPr>
              <a:t>commissioned</a:t>
            </a:r>
            <a:r>
              <a:rPr lang="fr-CA" dirty="0" smtClean="0">
                <a:solidFill>
                  <a:srgbClr val="333399"/>
                </a:solidFill>
              </a:rPr>
              <a:t> </a:t>
            </a:r>
            <a:r>
              <a:rPr lang="fr-CA" dirty="0" err="1" smtClean="0">
                <a:solidFill>
                  <a:srgbClr val="333399"/>
                </a:solidFill>
              </a:rPr>
              <a:t>after</a:t>
            </a:r>
            <a:r>
              <a:rPr lang="fr-CA" dirty="0" smtClean="0">
                <a:solidFill>
                  <a:srgbClr val="333399"/>
                </a:solidFill>
              </a:rPr>
              <a:t> 1 Jan 03</a:t>
            </a:r>
          </a:p>
          <a:p>
            <a:pPr lvl="1" eaLnBrk="1" hangingPunct="1">
              <a:defRPr/>
            </a:pPr>
            <a:r>
              <a:rPr lang="fr-CA" dirty="0" smtClean="0">
                <a:solidFill>
                  <a:srgbClr val="333399"/>
                </a:solidFill>
              </a:rPr>
              <a:t>For ACSO, AEC, AERE, CELE, CE and </a:t>
            </a:r>
            <a:r>
              <a:rPr lang="fr-CA" dirty="0" err="1" smtClean="0">
                <a:solidFill>
                  <a:srgbClr val="333399"/>
                </a:solidFill>
              </a:rPr>
              <a:t>PLT</a:t>
            </a:r>
            <a:r>
              <a:rPr lang="fr-CA" dirty="0" smtClean="0">
                <a:solidFill>
                  <a:srgbClr val="333399"/>
                </a:solidFill>
              </a:rPr>
              <a:t> (and </a:t>
            </a:r>
            <a:r>
              <a:rPr lang="fr-CA" dirty="0" err="1" smtClean="0">
                <a:solidFill>
                  <a:srgbClr val="333399"/>
                </a:solidFill>
              </a:rPr>
              <a:t>AOO</a:t>
            </a:r>
            <a:r>
              <a:rPr lang="fr-CA" dirty="0" smtClean="0">
                <a:solidFill>
                  <a:srgbClr val="333399"/>
                </a:solidFill>
              </a:rPr>
              <a:t>)</a:t>
            </a:r>
          </a:p>
          <a:p>
            <a:pPr eaLnBrk="1" hangingPunct="1">
              <a:defRPr/>
            </a:pPr>
            <a:r>
              <a:rPr lang="fr-CA" sz="1800" dirty="0" err="1" smtClean="0">
                <a:solidFill>
                  <a:srgbClr val="333399"/>
                </a:solidFill>
              </a:rPr>
              <a:t>AFOD</a:t>
            </a:r>
            <a:r>
              <a:rPr lang="fr-CA" sz="1800" dirty="0" smtClean="0">
                <a:solidFill>
                  <a:srgbClr val="333399"/>
                </a:solidFill>
              </a:rPr>
              <a:t> </a:t>
            </a:r>
            <a:r>
              <a:rPr lang="fr-CA" sz="1800" dirty="0" err="1" smtClean="0">
                <a:solidFill>
                  <a:srgbClr val="333399"/>
                </a:solidFill>
              </a:rPr>
              <a:t>pre-requisite</a:t>
            </a:r>
            <a:r>
              <a:rPr lang="fr-CA" sz="1800" dirty="0" smtClean="0">
                <a:solidFill>
                  <a:srgbClr val="333399"/>
                </a:solidFill>
              </a:rPr>
              <a:t> for ASPOC</a:t>
            </a:r>
          </a:p>
          <a:p>
            <a:pPr eaLnBrk="1" hangingPunct="1">
              <a:defRPr/>
            </a:pPr>
            <a:r>
              <a:rPr lang="fr-CA" sz="1800" dirty="0" smtClean="0">
                <a:solidFill>
                  <a:srgbClr val="333399"/>
                </a:solidFill>
              </a:rPr>
              <a:t>AOC </a:t>
            </a:r>
            <a:r>
              <a:rPr lang="fr-CA" sz="1800" dirty="0" err="1" smtClean="0">
                <a:solidFill>
                  <a:srgbClr val="333399"/>
                </a:solidFill>
              </a:rPr>
              <a:t>is</a:t>
            </a:r>
            <a:r>
              <a:rPr lang="fr-CA" sz="1800" dirty="0" smtClean="0">
                <a:solidFill>
                  <a:srgbClr val="333399"/>
                </a:solidFill>
              </a:rPr>
              <a:t> </a:t>
            </a:r>
            <a:r>
              <a:rPr lang="fr-CA" sz="1800" dirty="0" err="1" smtClean="0">
                <a:solidFill>
                  <a:srgbClr val="333399"/>
                </a:solidFill>
              </a:rPr>
              <a:t>equivalent</a:t>
            </a:r>
            <a:r>
              <a:rPr lang="fr-CA" sz="1800" dirty="0" smtClean="0">
                <a:solidFill>
                  <a:srgbClr val="333399"/>
                </a:solidFill>
              </a:rPr>
              <a:t> to AFOD 4&amp;5</a:t>
            </a:r>
          </a:p>
          <a:p>
            <a:pPr marL="457200" lvl="1" indent="0" eaLnBrk="1" hangingPunct="1">
              <a:buFontTx/>
              <a:buNone/>
              <a:defRPr/>
            </a:pPr>
            <a:endParaRPr lang="fr-CA" dirty="0" smtClean="0"/>
          </a:p>
        </p:txBody>
      </p:sp>
      <p:sp>
        <p:nvSpPr>
          <p:cNvPr id="84997" name="TextBox 4"/>
          <p:cNvSpPr txBox="1">
            <a:spLocks noChangeArrowheads="1"/>
          </p:cNvSpPr>
          <p:nvPr/>
        </p:nvSpPr>
        <p:spPr bwMode="auto">
          <a:xfrm>
            <a:off x="304800" y="5715000"/>
            <a:ext cx="37338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1100" b="1" dirty="0">
                <a:hlinkClick r:id="rId5"/>
              </a:rPr>
              <a:t>CANAIRGEN 015/17 </a:t>
            </a:r>
            <a:r>
              <a:rPr lang="en-CA" altLang="en-US" sz="1100" b="1" dirty="0"/>
              <a:t>IMPROVEMENTS TO RCAF OFFICER PROFESSIONAL </a:t>
            </a:r>
            <a:r>
              <a:rPr lang="en-CA" altLang="en-US" sz="1100" b="1" dirty="0" smtClean="0"/>
              <a:t>DEVELOPMENT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1100" b="1" dirty="0" smtClean="0">
                <a:hlinkClick r:id="rId6"/>
              </a:rPr>
              <a:t>RCAF Aerospace Warfare Centre  </a:t>
            </a:r>
            <a:r>
              <a:rPr lang="en-CA" altLang="en-US" sz="1100" b="1" dirty="0" smtClean="0"/>
              <a:t>(ASPOC info)</a:t>
            </a:r>
            <a:endParaRPr lang="en-CA" altLang="en-US" sz="11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A9177-6EC5-4F98-B3DB-4C5E9BF44B74}" type="slidenum">
              <a:rPr lang="en-CA" altLang="en-US" smtClean="0"/>
              <a:pPr>
                <a:defRPr/>
              </a:pPr>
              <a:t>17</a:t>
            </a:fld>
            <a:endParaRPr lang="en-CA" alt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800600" y="1600200"/>
            <a:ext cx="4191000" cy="502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sz="1800" dirty="0" err="1">
                <a:solidFill>
                  <a:srgbClr val="333399"/>
                </a:solidFill>
              </a:rPr>
              <a:t>CAFJOD</a:t>
            </a:r>
            <a:r>
              <a:rPr lang="en-CA" sz="1800" dirty="0">
                <a:solidFill>
                  <a:srgbClr val="333399"/>
                </a:solidFill>
              </a:rPr>
              <a:t> mandatory for promo to Maj </a:t>
            </a:r>
          </a:p>
          <a:p>
            <a:pPr lvl="1">
              <a:defRPr/>
            </a:pPr>
            <a:r>
              <a:rPr lang="en-CA" dirty="0">
                <a:solidFill>
                  <a:srgbClr val="333399"/>
                </a:solidFill>
              </a:rPr>
              <a:t>Completion of CAFJOD (mod 1 to 7) is required; and</a:t>
            </a:r>
          </a:p>
          <a:p>
            <a:pPr lvl="1">
              <a:defRPr/>
            </a:pPr>
            <a:r>
              <a:rPr lang="en-CA" dirty="0">
                <a:solidFill>
                  <a:srgbClr val="333399"/>
                </a:solidFill>
              </a:rPr>
              <a:t>Completion of GBA+ Course</a:t>
            </a:r>
          </a:p>
          <a:p>
            <a:pPr>
              <a:defRPr/>
            </a:pPr>
            <a:r>
              <a:rPr lang="en-CA" sz="1800" dirty="0" err="1" smtClean="0">
                <a:solidFill>
                  <a:srgbClr val="333399"/>
                </a:solidFill>
              </a:rPr>
              <a:t>CAFJOD</a:t>
            </a:r>
            <a:r>
              <a:rPr lang="en-CA" sz="1800" dirty="0" smtClean="0">
                <a:solidFill>
                  <a:srgbClr val="333399"/>
                </a:solidFill>
              </a:rPr>
              <a:t> </a:t>
            </a:r>
            <a:r>
              <a:rPr lang="en-CA" sz="1800" dirty="0">
                <a:solidFill>
                  <a:srgbClr val="333399"/>
                </a:solidFill>
              </a:rPr>
              <a:t>equivalency.  In addition to GBA+, officers must complete a combination of six courses from the CAFJOD , OPME and/or O-DP2 Programmes, </a:t>
            </a:r>
            <a:r>
              <a:rPr lang="en-CA" sz="1800" dirty="0" err="1">
                <a:solidFill>
                  <a:srgbClr val="333399"/>
                </a:solidFill>
              </a:rPr>
              <a:t>IAW</a:t>
            </a:r>
            <a:r>
              <a:rPr lang="en-CA" sz="1800" dirty="0">
                <a:solidFill>
                  <a:srgbClr val="333399"/>
                </a:solidFill>
              </a:rPr>
              <a:t> Ref.  </a:t>
            </a:r>
          </a:p>
          <a:p>
            <a:pPr marL="0" indent="0">
              <a:buNone/>
              <a:defRPr/>
            </a:pP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5653949"/>
            <a:ext cx="3124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  <a:defRPr/>
            </a:pPr>
            <a:r>
              <a:rPr lang="en-CA" sz="1050" dirty="0"/>
              <a:t>Ref: </a:t>
            </a:r>
            <a:r>
              <a:rPr lang="en-CA" sz="1050" dirty="0" err="1">
                <a:hlinkClick r:id="rId7"/>
              </a:rPr>
              <a:t>CANFORGEN</a:t>
            </a:r>
            <a:r>
              <a:rPr lang="en-CA" sz="1050" dirty="0">
                <a:hlinkClick r:id="rId7"/>
              </a:rPr>
              <a:t> 007/19 </a:t>
            </a:r>
            <a:r>
              <a:rPr lang="en-CA" sz="1050" dirty="0" err="1">
                <a:hlinkClick r:id="rId7"/>
              </a:rPr>
              <a:t>CMP</a:t>
            </a:r>
            <a:r>
              <a:rPr lang="en-CA" sz="1050" dirty="0">
                <a:hlinkClick r:id="rId7"/>
              </a:rPr>
              <a:t> 003/19 191956Z Dec 18</a:t>
            </a:r>
            <a:endParaRPr lang="en-CA" sz="105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09"/>
    </mc:Choice>
    <mc:Fallback>
      <p:transition spd="slow" advTm="35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sz="2400" dirty="0" smtClean="0"/>
              <a:t>POST-GRADUATE TRAINING  </a:t>
            </a:r>
            <a:endParaRPr lang="en-CA" altLang="en-US" sz="24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7848600" cy="4953000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CA" altLang="en-US" sz="1800" dirty="0">
                <a:solidFill>
                  <a:srgbClr val="333399"/>
                </a:solidFill>
              </a:rPr>
              <a:t>The Regular Force requires officers with certain skills and knowledge that can only be acquired through PGT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sz="1800" dirty="0">
                <a:solidFill>
                  <a:srgbClr val="333399"/>
                </a:solidFill>
              </a:rPr>
              <a:t>Must gain University admission &amp; meet specific academic requirements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sz="1800" dirty="0">
                <a:solidFill>
                  <a:srgbClr val="333399"/>
                </a:solidFill>
              </a:rPr>
              <a:t>Sponsored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sz="1800" dirty="0">
                <a:solidFill>
                  <a:srgbClr val="333399"/>
                </a:solidFill>
              </a:rPr>
              <a:t>Obligatory Service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sz="1800" dirty="0">
                <a:solidFill>
                  <a:srgbClr val="333399"/>
                </a:solidFill>
              </a:rPr>
              <a:t>Must have sufficient TOS to cover subsequent Obligatory Service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sz="1800" dirty="0">
                <a:solidFill>
                  <a:srgbClr val="333399"/>
                </a:solidFill>
              </a:rPr>
              <a:t>Applications to DMCPG 5-2 IAW CANFORGEN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sz="1800" dirty="0">
                <a:solidFill>
                  <a:srgbClr val="333399"/>
                </a:solidFill>
              </a:rPr>
              <a:t>Many positions go unfilled </a:t>
            </a:r>
            <a:endParaRPr lang="en-US" altLang="en-US" sz="1800" dirty="0" smtClean="0">
              <a:solidFill>
                <a:srgbClr val="333399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altLang="en-US" sz="1800" b="1" dirty="0">
              <a:solidFill>
                <a:srgbClr val="333399"/>
              </a:solidFill>
              <a:hlinkClick r:id="rId5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sz="1050" b="1" dirty="0" smtClean="0">
                <a:solidFill>
                  <a:schemeClr val="accent6"/>
                </a:solidFill>
                <a:hlinkClick r:id="rId5"/>
              </a:rPr>
              <a:t>http</a:t>
            </a:r>
            <a:r>
              <a:rPr lang="en-US" altLang="en-US" sz="1050" b="1" dirty="0">
                <a:solidFill>
                  <a:schemeClr val="accent6"/>
                </a:solidFill>
                <a:hlinkClick r:id="rId5"/>
              </a:rPr>
              <a:t>://cmp-cpm.mil.ca/en/recruitment-careers/education-programs/post-graduate-training-sponsored.page</a:t>
            </a:r>
            <a:endParaRPr lang="en-US" altLang="en-US" sz="1050" b="1" dirty="0">
              <a:solidFill>
                <a:schemeClr val="accent6"/>
              </a:solidFill>
            </a:endParaRP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Helvetica Light"/>
                <a:ea typeface="MS PGothic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Helvetica Light"/>
                <a:ea typeface="MS PGothic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Helvetica Light"/>
                <a:ea typeface="MS PGothic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Helvetica Light"/>
                <a:ea typeface="MS PGothic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Helvetica Light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 Light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 Light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 Light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 Light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00B369ED-8703-4B42-909D-36811345C2F1}" type="slidenum">
              <a:rPr lang="en-CA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18</a:t>
            </a:fld>
            <a:endParaRPr lang="en-CA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22"/>
    </mc:Choice>
    <mc:Fallback>
      <p:transition spd="slow" advTm="82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050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2000" dirty="0"/>
              <a:t>JOINT COMMAND &amp; STAFF </a:t>
            </a:r>
            <a:r>
              <a:rPr lang="en-US" altLang="en-US" sz="2000" dirty="0" err="1" smtClean="0"/>
              <a:t>PROGRAMME</a:t>
            </a:r>
            <a:endParaRPr lang="en-CA" alt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en-US" altLang="en-US" sz="1600" b="1" u="sng" dirty="0">
                <a:solidFill>
                  <a:schemeClr val="accent6"/>
                </a:solidFill>
              </a:rPr>
              <a:t>Eligibility Criteria (foreign and DL equivalent)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CA" altLang="en-US" sz="1600" dirty="0" smtClean="0">
                <a:solidFill>
                  <a:schemeClr val="accent6"/>
                </a:solidFill>
              </a:rPr>
              <a:t>Demonstrate </a:t>
            </a:r>
            <a:r>
              <a:rPr lang="en-CA" altLang="en-US" sz="1600" dirty="0">
                <a:solidFill>
                  <a:schemeClr val="accent6"/>
                </a:solidFill>
              </a:rPr>
              <a:t>potential to attain the rank of Col within time remaining to serve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CA" altLang="en-US" sz="1600" dirty="0" smtClean="0">
                <a:solidFill>
                  <a:schemeClr val="accent6"/>
                </a:solidFill>
              </a:rPr>
              <a:t>Later </a:t>
            </a:r>
            <a:r>
              <a:rPr lang="en-CA" altLang="en-US" sz="1600" dirty="0">
                <a:solidFill>
                  <a:schemeClr val="accent6"/>
                </a:solidFill>
              </a:rPr>
              <a:t>of CRA 55/60 or 35 years of service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CA" altLang="en-US" sz="1600" dirty="0" smtClean="0">
                <a:solidFill>
                  <a:schemeClr val="accent6"/>
                </a:solidFill>
              </a:rPr>
              <a:t>Min </a:t>
            </a:r>
            <a:r>
              <a:rPr lang="en-CA" altLang="en-US" sz="1600" dirty="0">
                <a:solidFill>
                  <a:schemeClr val="accent6"/>
                </a:solidFill>
              </a:rPr>
              <a:t>of 10 years of service remaining as of 1 Apr of course start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CA" altLang="en-US" sz="1600" dirty="0" smtClean="0">
                <a:solidFill>
                  <a:schemeClr val="accent6"/>
                </a:solidFill>
              </a:rPr>
              <a:t>Have </a:t>
            </a:r>
            <a:r>
              <a:rPr lang="en-CA" altLang="en-US" sz="1600" dirty="0">
                <a:solidFill>
                  <a:schemeClr val="accent6"/>
                </a:solidFill>
              </a:rPr>
              <a:t>a second language profile of BBB or better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CA" altLang="en-US" sz="1600" dirty="0" smtClean="0">
                <a:solidFill>
                  <a:schemeClr val="accent6"/>
                </a:solidFill>
              </a:rPr>
              <a:t>Specific Number of Seats </a:t>
            </a:r>
            <a:r>
              <a:rPr lang="en-CA" altLang="en-US" sz="1600" dirty="0">
                <a:solidFill>
                  <a:schemeClr val="accent6"/>
                </a:solidFill>
              </a:rPr>
              <a:t>for </a:t>
            </a:r>
            <a:r>
              <a:rPr lang="en-CA" altLang="en-US" sz="1600" dirty="0" smtClean="0">
                <a:solidFill>
                  <a:schemeClr val="accent6"/>
                </a:solidFill>
              </a:rPr>
              <a:t>each Occupation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CA" altLang="en-US" sz="1600" dirty="0" err="1" smtClean="0">
                <a:solidFill>
                  <a:schemeClr val="accent6"/>
                </a:solidFill>
              </a:rPr>
              <a:t>OUTCAN</a:t>
            </a:r>
            <a:r>
              <a:rPr lang="en-CA" altLang="en-US" sz="1600" dirty="0" smtClean="0">
                <a:solidFill>
                  <a:schemeClr val="accent6"/>
                </a:solidFill>
              </a:rPr>
              <a:t> Options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CA" altLang="en-US" sz="1600" dirty="0" smtClean="0">
                <a:solidFill>
                  <a:schemeClr val="accent6"/>
                </a:solidFill>
              </a:rPr>
              <a:t>50</a:t>
            </a:r>
            <a:r>
              <a:rPr lang="en-CA" altLang="en-US" sz="1600" dirty="0">
                <a:solidFill>
                  <a:schemeClr val="accent6"/>
                </a:solidFill>
              </a:rPr>
              <a:t>% must be O3 </a:t>
            </a:r>
            <a:r>
              <a:rPr lang="en-CA" altLang="en-US" sz="1600" dirty="0" smtClean="0">
                <a:solidFill>
                  <a:schemeClr val="accent6"/>
                </a:solidFill>
              </a:rPr>
              <a:t>listed</a:t>
            </a:r>
            <a:endParaRPr lang="en-CA" altLang="en-US" sz="1600" b="1" dirty="0" smtClean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CA" altLang="en-US" sz="1600" b="1" dirty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en-CA" altLang="en-US" sz="1600" dirty="0" smtClean="0">
                <a:solidFill>
                  <a:schemeClr val="accent6"/>
                </a:solidFill>
              </a:rPr>
              <a:t>Ref: </a:t>
            </a:r>
            <a:r>
              <a:rPr lang="en-CA" altLang="en-US" sz="1600" b="1" dirty="0" smtClean="0">
                <a:solidFill>
                  <a:schemeClr val="accent6"/>
                </a:solidFill>
                <a:hlinkClick r:id="rId5"/>
              </a:rPr>
              <a:t>ACO 1000-7 Air Force Personnel Management - Officers</a:t>
            </a:r>
            <a:endParaRPr lang="en-CA" altLang="en-US" sz="1600" b="1" dirty="0">
              <a:solidFill>
                <a:schemeClr val="accent6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16687"/>
      </p:ext>
    </p:extLst>
  </p:cSld>
  <p:clrMapOvr>
    <a:masterClrMapping/>
  </p:clrMapOvr>
  <p:transition advTm="61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50" dirty="0"/>
              <a:t>BRIEFING </a:t>
            </a:r>
            <a:r>
              <a:rPr lang="en-US" altLang="en-US" sz="2450" dirty="0" smtClean="0"/>
              <a:t>OVERVIEW</a:t>
            </a:r>
            <a:endParaRPr lang="en-CA" sz="2450" dirty="0"/>
          </a:p>
        </p:txBody>
      </p:sp>
      <p:sp>
        <p:nvSpPr>
          <p:cNvPr id="409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371600"/>
            <a:ext cx="4038600" cy="5486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CA" altLang="en-US" dirty="0" smtClean="0">
                <a:solidFill>
                  <a:schemeClr val="accent6"/>
                </a:solidFill>
              </a:rPr>
              <a:t>DGMC / D Mil C                                     </a:t>
            </a:r>
          </a:p>
          <a:p>
            <a:pPr eaLnBrk="1" hangingPunct="1">
              <a:defRPr/>
            </a:pPr>
            <a:r>
              <a:rPr lang="en-CA" altLang="en-US" dirty="0" smtClean="0">
                <a:solidFill>
                  <a:schemeClr val="accent6"/>
                </a:solidFill>
              </a:rPr>
              <a:t>Professional Development</a:t>
            </a:r>
          </a:p>
          <a:p>
            <a:pPr eaLnBrk="1" hangingPunct="1">
              <a:defRPr/>
            </a:pPr>
            <a:r>
              <a:rPr lang="en-CA" altLang="en-US" dirty="0" smtClean="0">
                <a:solidFill>
                  <a:schemeClr val="accent6"/>
                </a:solidFill>
              </a:rPr>
              <a:t>Communications</a:t>
            </a:r>
          </a:p>
          <a:p>
            <a:pPr eaLnBrk="1" hangingPunct="1">
              <a:defRPr/>
            </a:pPr>
            <a:r>
              <a:rPr lang="en-CA" altLang="en-US" dirty="0" smtClean="0">
                <a:solidFill>
                  <a:schemeClr val="accent6"/>
                </a:solidFill>
              </a:rPr>
              <a:t>Postings</a:t>
            </a:r>
          </a:p>
          <a:p>
            <a:pPr eaLnBrk="1" hangingPunct="1">
              <a:defRPr/>
            </a:pPr>
            <a:r>
              <a:rPr lang="en-CA" altLang="en-US" dirty="0" smtClean="0">
                <a:solidFill>
                  <a:schemeClr val="accent6"/>
                </a:solidFill>
              </a:rPr>
              <a:t>Promotions</a:t>
            </a:r>
          </a:p>
          <a:p>
            <a:pPr lvl="1" eaLnBrk="1" hangingPunct="1">
              <a:defRPr/>
            </a:pPr>
            <a:r>
              <a:rPr lang="en-CA" altLang="en-US" dirty="0" smtClean="0">
                <a:solidFill>
                  <a:schemeClr val="accent6"/>
                </a:solidFill>
              </a:rPr>
              <a:t>Selection Boards</a:t>
            </a:r>
          </a:p>
          <a:p>
            <a:pPr lvl="1" eaLnBrk="1" hangingPunct="1">
              <a:defRPr/>
            </a:pPr>
            <a:r>
              <a:rPr lang="en-CA" altLang="en-US" dirty="0" err="1" smtClean="0">
                <a:solidFill>
                  <a:schemeClr val="accent6"/>
                </a:solidFill>
              </a:rPr>
              <a:t>SCRIT</a:t>
            </a:r>
            <a:endParaRPr lang="en-CA" altLang="en-US" dirty="0" smtClean="0">
              <a:solidFill>
                <a:schemeClr val="accent6"/>
              </a:solidFill>
            </a:endParaRPr>
          </a:p>
          <a:p>
            <a:pPr lvl="1" eaLnBrk="1" hangingPunct="1">
              <a:defRPr/>
            </a:pPr>
            <a:r>
              <a:rPr lang="en-CA" altLang="en-US" dirty="0" err="1" smtClean="0">
                <a:solidFill>
                  <a:schemeClr val="accent6"/>
                </a:solidFill>
              </a:rPr>
              <a:t>PaCE</a:t>
            </a:r>
            <a:endParaRPr lang="en-CA" altLang="en-US" dirty="0" smtClean="0">
              <a:solidFill>
                <a:schemeClr val="accent6"/>
              </a:solidFill>
            </a:endParaRP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4648200" y="2133600"/>
            <a:ext cx="4495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US" sz="240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81750"/>
            <a:ext cx="609600" cy="476250"/>
          </a:xfrm>
        </p:spPr>
        <p:txBody>
          <a:bodyPr/>
          <a:lstStyle/>
          <a:p>
            <a:pPr>
              <a:defRPr/>
            </a:pPr>
            <a:fld id="{EBD5E145-B715-4D65-9B23-7E1329040197}" type="slidenum">
              <a:rPr lang="en-CA" altLang="en-US" smtClean="0"/>
              <a:pPr>
                <a:defRPr/>
              </a:pPr>
              <a:t>2</a:t>
            </a:fld>
            <a:endParaRPr lang="en-CA" alt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8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CA" altLang="en-US" sz="2450" dirty="0" err="1"/>
              <a:t>CAF</a:t>
            </a:r>
            <a:r>
              <a:rPr lang="en-CA" altLang="en-US" sz="2450" dirty="0"/>
              <a:t> EDUCATION REIMBURSEMENT </a:t>
            </a:r>
            <a:r>
              <a:rPr lang="en-CA" altLang="en-US" sz="2450" dirty="0" smtClean="0"/>
              <a:t>PROGRAMS</a:t>
            </a:r>
            <a:endParaRPr lang="fr-CA" altLang="en-US" sz="245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47800"/>
            <a:ext cx="8382000" cy="5105400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en-CA" altLang="en-US" sz="1200" b="1" u="sng" dirty="0">
                <a:solidFill>
                  <a:schemeClr val="accent6"/>
                </a:solidFill>
              </a:rPr>
              <a:t>Education </a:t>
            </a:r>
            <a:r>
              <a:rPr lang="en-CA" altLang="en-US" sz="1200" b="1" u="sng" dirty="0" smtClean="0">
                <a:solidFill>
                  <a:schemeClr val="accent6"/>
                </a:solidFill>
              </a:rPr>
              <a:t>Expense Reimbursement (</a:t>
            </a:r>
            <a:r>
              <a:rPr lang="en-CA" altLang="en-US" sz="1200" b="1" u="sng" dirty="0" err="1" smtClean="0">
                <a:solidFill>
                  <a:schemeClr val="accent6"/>
                </a:solidFill>
              </a:rPr>
              <a:t>EER</a:t>
            </a:r>
            <a:r>
              <a:rPr lang="en-CA" altLang="en-US" sz="1200" b="1" u="sng" dirty="0" smtClean="0">
                <a:solidFill>
                  <a:schemeClr val="accent6"/>
                </a:solidFill>
              </a:rPr>
              <a:t>) Program </a:t>
            </a:r>
            <a:endParaRPr lang="en-CA" altLang="en-US" sz="1100" dirty="0" smtClean="0">
              <a:solidFill>
                <a:schemeClr val="accent6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CA" altLang="en-US" sz="1100" dirty="0" smtClean="0">
                <a:solidFill>
                  <a:schemeClr val="accent6"/>
                </a:solidFill>
              </a:rPr>
              <a:t>New Policies, Processes and Software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CA" altLang="en-US" sz="1100" dirty="0" smtClean="0">
                <a:solidFill>
                  <a:schemeClr val="accent6"/>
                </a:solidFill>
              </a:rPr>
              <a:t>Seeks to Modernize </a:t>
            </a:r>
            <a:r>
              <a:rPr lang="en-CA" altLang="en-US" sz="1100" dirty="0" err="1" smtClean="0">
                <a:solidFill>
                  <a:schemeClr val="accent6"/>
                </a:solidFill>
              </a:rPr>
              <a:t>EER</a:t>
            </a:r>
            <a:r>
              <a:rPr lang="en-CA" altLang="en-US" sz="1100" dirty="0" smtClean="0">
                <a:solidFill>
                  <a:schemeClr val="accent6"/>
                </a:solidFill>
              </a:rPr>
              <a:t> and provide long-term sustainable program accessible to all </a:t>
            </a:r>
            <a:r>
              <a:rPr lang="en-CA" altLang="en-US" sz="1100" dirty="0" err="1" smtClean="0">
                <a:solidFill>
                  <a:schemeClr val="accent6"/>
                </a:solidFill>
              </a:rPr>
              <a:t>Reg</a:t>
            </a:r>
            <a:r>
              <a:rPr lang="en-CA" altLang="en-US" sz="1100" dirty="0" smtClean="0">
                <a:solidFill>
                  <a:schemeClr val="accent6"/>
                </a:solidFill>
              </a:rPr>
              <a:t> F and </a:t>
            </a:r>
            <a:r>
              <a:rPr lang="en-CA" altLang="en-US" sz="1100" dirty="0" err="1" smtClean="0">
                <a:solidFill>
                  <a:schemeClr val="accent6"/>
                </a:solidFill>
              </a:rPr>
              <a:t>PRes</a:t>
            </a:r>
            <a:r>
              <a:rPr lang="en-CA" altLang="en-US" sz="1100" dirty="0" smtClean="0">
                <a:solidFill>
                  <a:schemeClr val="accent6"/>
                </a:solidFill>
              </a:rPr>
              <a:t> members</a:t>
            </a:r>
            <a:endParaRPr lang="en-CA" altLang="en-US" sz="1100" dirty="0">
              <a:solidFill>
                <a:schemeClr val="accent6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CA" altLang="en-US" sz="1100" cap="small" dirty="0">
                <a:solidFill>
                  <a:schemeClr val="accent6"/>
                </a:solidFill>
                <a:latin typeface="Arial" panose="020B0604020202020204" pitchFamily="34" charset="0"/>
              </a:rPr>
              <a:t>DESIGNED TO BALANCE THE MEMBER S SELF DEVELOPMENT NEEDS AND INSTITUTING RESPONSIBLE RESOURCE MANAGEMENT. THE FUNDING MODEL WILL BE COURSE BASED USING A PRIORITIZATION MATRIX TO BE PUBLISHED ON THE </a:t>
            </a:r>
            <a:r>
              <a:rPr lang="en-CA" altLang="en-US" sz="1100" cap="small" dirty="0" err="1">
                <a:solidFill>
                  <a:schemeClr val="accent6"/>
                </a:solidFill>
                <a:latin typeface="Arial" panose="020B0604020202020204" pitchFamily="34" charset="0"/>
              </a:rPr>
              <a:t>CDA</a:t>
            </a:r>
            <a:r>
              <a:rPr lang="en-CA" altLang="en-US" sz="1100" cap="small" dirty="0">
                <a:solidFill>
                  <a:schemeClr val="accent6"/>
                </a:solidFill>
                <a:latin typeface="Arial" panose="020B0604020202020204" pitchFamily="34" charset="0"/>
              </a:rPr>
              <a:t> WEBSITE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CA" altLang="en-US" sz="1100" cap="small" dirty="0">
                <a:solidFill>
                  <a:schemeClr val="accent6"/>
                </a:solidFill>
                <a:latin typeface="Arial" panose="020B0604020202020204" pitchFamily="34" charset="0"/>
              </a:rPr>
              <a:t>THE IMPLEMENTATION OF THE </a:t>
            </a:r>
            <a:r>
              <a:rPr lang="en-CA" altLang="en-US" sz="1100" cap="small" dirty="0" err="1">
                <a:solidFill>
                  <a:schemeClr val="accent6"/>
                </a:solidFill>
                <a:latin typeface="Arial" panose="020B0604020202020204" pitchFamily="34" charset="0"/>
              </a:rPr>
              <a:t>CAFSDP</a:t>
            </a:r>
            <a:r>
              <a:rPr lang="en-CA" altLang="en-US" sz="1100" cap="small" dirty="0">
                <a:solidFill>
                  <a:schemeClr val="accent6"/>
                </a:solidFill>
                <a:latin typeface="Arial" panose="020B0604020202020204" pitchFamily="34" charset="0"/>
              </a:rPr>
              <a:t> AND </a:t>
            </a:r>
            <a:r>
              <a:rPr lang="en-CA" altLang="en-US" sz="1100" cap="small" dirty="0" err="1">
                <a:solidFill>
                  <a:schemeClr val="accent6"/>
                </a:solidFill>
                <a:latin typeface="Arial" panose="020B0604020202020204" pitchFamily="34" charset="0"/>
              </a:rPr>
              <a:t>SDPEER</a:t>
            </a:r>
            <a:r>
              <a:rPr lang="en-CA" altLang="en-US" sz="1100" cap="small" dirty="0">
                <a:solidFill>
                  <a:schemeClr val="accent6"/>
                </a:solidFill>
                <a:latin typeface="Arial" panose="020B0604020202020204" pitchFamily="34" charset="0"/>
              </a:rPr>
              <a:t> SOFTWARE APPLICATION SIGNIFY THE REOPENING OF </a:t>
            </a:r>
            <a:r>
              <a:rPr lang="en-CA" altLang="en-US" sz="1100" cap="small" dirty="0" err="1">
                <a:solidFill>
                  <a:schemeClr val="accent6"/>
                </a:solidFill>
                <a:latin typeface="Arial" panose="020B0604020202020204" pitchFamily="34" charset="0"/>
              </a:rPr>
              <a:t>EER</a:t>
            </a:r>
            <a:r>
              <a:rPr lang="en-CA" altLang="en-US" sz="1100" cap="small" dirty="0">
                <a:solidFill>
                  <a:schemeClr val="accent6"/>
                </a:solidFill>
                <a:latin typeface="Arial" panose="020B0604020202020204" pitchFamily="34" charset="0"/>
              </a:rPr>
              <a:t> OPPORTUNITIES AND FUNDING TO ALL </a:t>
            </a:r>
            <a:r>
              <a:rPr lang="en-CA" altLang="en-US" sz="1100" cap="small" dirty="0" err="1">
                <a:solidFill>
                  <a:schemeClr val="accent6"/>
                </a:solidFill>
                <a:latin typeface="Arial" panose="020B0604020202020204" pitchFamily="34" charset="0"/>
              </a:rPr>
              <a:t>REG</a:t>
            </a:r>
            <a:r>
              <a:rPr lang="en-CA" altLang="en-US" sz="1100" cap="small" dirty="0">
                <a:solidFill>
                  <a:schemeClr val="accent6"/>
                </a:solidFill>
                <a:latin typeface="Arial" panose="020B0604020202020204" pitchFamily="34" charset="0"/>
              </a:rPr>
              <a:t> F MEMBERS AND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CA" altLang="en-US" sz="1100" cap="small" dirty="0">
                <a:solidFill>
                  <a:schemeClr val="accent6"/>
                </a:solidFill>
                <a:latin typeface="Arial" panose="020B0604020202020204" pitchFamily="34" charset="0"/>
              </a:rPr>
              <a:t>A NEWLY CREATED </a:t>
            </a:r>
            <a:r>
              <a:rPr lang="en-CA" altLang="en-US" sz="1100" cap="small" dirty="0" err="1">
                <a:solidFill>
                  <a:schemeClr val="accent6"/>
                </a:solidFill>
                <a:latin typeface="Arial" panose="020B0604020202020204" pitchFamily="34" charset="0"/>
              </a:rPr>
              <a:t>EER</a:t>
            </a:r>
            <a:r>
              <a:rPr lang="en-CA" altLang="en-US" sz="1100" cap="small" dirty="0">
                <a:solidFill>
                  <a:schemeClr val="accent6"/>
                </a:solidFill>
                <a:latin typeface="Arial" panose="020B0604020202020204" pitchFamily="34" charset="0"/>
              </a:rPr>
              <a:t> PROGRAM THAT IS SPECIFICALLY DESIGNED TO SUPPORT ILL AND INJURED </a:t>
            </a:r>
            <a:r>
              <a:rPr lang="en-CA" altLang="en-US" sz="1100" cap="small" dirty="0" err="1">
                <a:solidFill>
                  <a:schemeClr val="accent6"/>
                </a:solidFill>
                <a:latin typeface="Arial" panose="020B0604020202020204" pitchFamily="34" charset="0"/>
              </a:rPr>
              <a:t>REG</a:t>
            </a:r>
            <a:r>
              <a:rPr lang="en-CA" altLang="en-US" sz="1100" cap="small" dirty="0">
                <a:solidFill>
                  <a:schemeClr val="accent6"/>
                </a:solidFill>
                <a:latin typeface="Arial" panose="020B0604020202020204" pitchFamily="34" charset="0"/>
              </a:rPr>
              <a:t> F MEMBER </a:t>
            </a:r>
            <a:r>
              <a:rPr lang="en-CA" altLang="en-US" sz="1100" cap="small" dirty="0" err="1">
                <a:solidFill>
                  <a:schemeClr val="accent6"/>
                </a:solidFill>
                <a:latin typeface="Arial" panose="020B0604020202020204" pitchFamily="34" charset="0"/>
              </a:rPr>
              <a:t>TRA</a:t>
            </a:r>
            <a:endParaRPr lang="en-CA" altLang="en-US" sz="1100" cap="small" dirty="0" smtClean="0">
              <a:solidFill>
                <a:schemeClr val="accent6"/>
              </a:solidFill>
              <a:latin typeface="Arial" panose="020B0604020202020204" pitchFamily="34" charset="0"/>
              <a:hlinkClick r:id="rId5"/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CA" altLang="en-US" sz="1100" dirty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CA" altLang="en-US" sz="1200" dirty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en-CA" altLang="en-US" sz="1000" dirty="0" smtClean="0">
                <a:solidFill>
                  <a:schemeClr val="accent6"/>
                </a:solidFill>
              </a:rPr>
              <a:t>Refs.: </a:t>
            </a:r>
            <a:r>
              <a:rPr lang="en-CA" sz="1000" b="1" dirty="0" err="1">
                <a:solidFill>
                  <a:schemeClr val="accent6"/>
                </a:solidFill>
              </a:rPr>
              <a:t>CANFORGEN</a:t>
            </a:r>
            <a:r>
              <a:rPr lang="en-CA" sz="1000" b="1" dirty="0">
                <a:solidFill>
                  <a:schemeClr val="accent6"/>
                </a:solidFill>
              </a:rPr>
              <a:t> 103/21 Release of CF Mil </a:t>
            </a:r>
            <a:r>
              <a:rPr lang="en-CA" sz="1000" b="1" dirty="0" err="1">
                <a:solidFill>
                  <a:schemeClr val="accent6"/>
                </a:solidFill>
              </a:rPr>
              <a:t>Pers</a:t>
            </a:r>
            <a:r>
              <a:rPr lang="en-CA" sz="1000" b="1" dirty="0">
                <a:solidFill>
                  <a:schemeClr val="accent6"/>
                </a:solidFill>
              </a:rPr>
              <a:t> </a:t>
            </a:r>
            <a:r>
              <a:rPr lang="en-CA" sz="1000" b="1" dirty="0" err="1">
                <a:solidFill>
                  <a:schemeClr val="accent6"/>
                </a:solidFill>
              </a:rPr>
              <a:t>Instr</a:t>
            </a:r>
            <a:r>
              <a:rPr lang="en-CA" sz="1000" b="1" dirty="0">
                <a:solidFill>
                  <a:schemeClr val="accent6"/>
                </a:solidFill>
              </a:rPr>
              <a:t> 01/21 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en-CA" sz="1000" dirty="0" smtClean="0"/>
              <a:t>CF </a:t>
            </a:r>
            <a:r>
              <a:rPr lang="en-CA" sz="1000" dirty="0"/>
              <a:t>MIL </a:t>
            </a:r>
            <a:r>
              <a:rPr lang="en-CA" sz="1000" dirty="0" err="1"/>
              <a:t>PERS</a:t>
            </a:r>
            <a:r>
              <a:rPr lang="en-CA" sz="1000" dirty="0"/>
              <a:t> </a:t>
            </a:r>
            <a:r>
              <a:rPr lang="en-CA" sz="1000" dirty="0" err="1"/>
              <a:t>INSTR</a:t>
            </a:r>
            <a:r>
              <a:rPr lang="en-CA" sz="1000" dirty="0"/>
              <a:t> 01/21 CANADIAN ARMED FORCES SELF DEVELOPMENT PROGRAM (</a:t>
            </a:r>
            <a:r>
              <a:rPr lang="en-CA" sz="1000" dirty="0" err="1"/>
              <a:t>CAFSDP</a:t>
            </a:r>
            <a:r>
              <a:rPr lang="en-CA" sz="1000" dirty="0" smtClean="0"/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27CFB0-E3C5-422B-AF43-3E56EA31E985}" type="slidenum">
              <a:rPr lang="en-CA" altLang="en-US" smtClean="0"/>
              <a:pPr>
                <a:defRPr/>
              </a:pPr>
              <a:t>20</a:t>
            </a:fld>
            <a:endParaRPr lang="en-CA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21"/>
    </mc:Choice>
    <mc:Fallback>
      <p:transition spd="slow" advTm="5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4"/>
          <p:cNvSpPr>
            <a:spLocks noGrp="1"/>
          </p:cNvSpPr>
          <p:nvPr>
            <p:ph type="title"/>
          </p:nvPr>
        </p:nvSpPr>
        <p:spPr>
          <a:xfrm>
            <a:off x="-132755" y="304800"/>
            <a:ext cx="8666560" cy="735806"/>
          </a:xfrm>
        </p:spPr>
        <p:txBody>
          <a:bodyPr/>
          <a:lstStyle/>
          <a:p>
            <a:r>
              <a:rPr lang="en-CA" altLang="en-US" sz="2450" dirty="0"/>
              <a:t>Second Official Language Training</a:t>
            </a:r>
          </a:p>
        </p:txBody>
      </p:sp>
      <p:sp>
        <p:nvSpPr>
          <p:cNvPr id="14339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635919"/>
            <a:ext cx="4674394" cy="496014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CA" altLang="en-US" sz="225" dirty="0"/>
          </a:p>
          <a:p>
            <a:pPr marL="0" indent="0">
              <a:buNone/>
              <a:defRPr/>
            </a:pPr>
            <a:endParaRPr lang="en-CA" altLang="en-US" sz="2800" b="1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04800" y="1447800"/>
            <a:ext cx="8382000" cy="486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5000"/>
              </a:spcBef>
              <a:spcAft>
                <a:spcPct val="2000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5000"/>
              </a:spcBef>
              <a:spcAft>
                <a:spcPct val="2000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5000"/>
              </a:spcBef>
              <a:spcAft>
                <a:spcPct val="2000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5000"/>
              </a:spcBef>
              <a:spcAft>
                <a:spcPct val="2000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CA" altLang="en-US" sz="300" kern="0" dirty="0" smtClean="0"/>
          </a:p>
          <a:p>
            <a:pPr marL="180975" indent="-180975">
              <a:buFont typeface="Arial" panose="020B0604020202020204" pitchFamily="34" charset="0"/>
              <a:buNone/>
              <a:tabLst>
                <a:tab pos="180975" algn="l"/>
                <a:tab pos="912813" algn="l"/>
                <a:tab pos="1427163" algn="l"/>
              </a:tabLst>
              <a:defRPr/>
            </a:pPr>
            <a:r>
              <a:rPr lang="en-CA" altLang="en-US" sz="1800" kern="0" dirty="0" smtClean="0"/>
              <a:t>- </a:t>
            </a:r>
            <a:r>
              <a:rPr lang="en-CA" altLang="en-US" sz="1500" b="1" kern="0" dirty="0" smtClean="0"/>
              <a:t>French language training designed to prepare members for the Second Language Evaluation (SLE) to achieve A, B and C profiles </a:t>
            </a:r>
          </a:p>
          <a:p>
            <a:pPr marL="180975" indent="-180975">
              <a:buFont typeface="Arial" panose="020B0604020202020204" pitchFamily="34" charset="0"/>
              <a:buNone/>
              <a:tabLst>
                <a:tab pos="180975" algn="l"/>
                <a:tab pos="912813" algn="l"/>
                <a:tab pos="1427163" algn="l"/>
              </a:tabLst>
              <a:defRPr/>
            </a:pPr>
            <a:endParaRPr lang="en-CA" altLang="en-US" sz="100" b="1" kern="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CA" altLang="en-US" sz="100" b="1" kern="0" dirty="0" smtClean="0"/>
          </a:p>
          <a:p>
            <a:pPr marL="180975" indent="-180975">
              <a:buFont typeface="Arial" panose="020B0604020202020204" pitchFamily="34" charset="0"/>
              <a:buNone/>
              <a:defRPr/>
            </a:pPr>
            <a:r>
              <a:rPr lang="en-CA" altLang="en-US" kern="0" dirty="0" smtClean="0"/>
              <a:t>-</a:t>
            </a:r>
            <a:r>
              <a:rPr lang="en-CA" altLang="en-US" b="1" kern="0" dirty="0" smtClean="0"/>
              <a:t> </a:t>
            </a:r>
            <a:r>
              <a:rPr lang="en-CA" altLang="en-US" sz="1500" b="1" u="sng" kern="0" dirty="0" smtClean="0"/>
              <a:t>Flexible</a:t>
            </a:r>
            <a:r>
              <a:rPr lang="en-CA" altLang="en-US" sz="1500" b="1" kern="0" dirty="0" smtClean="0"/>
              <a:t> training options to improve proficiency in French reading, writing and speaking include: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CA" altLang="en-US" sz="200" b="1" kern="0" dirty="0" smtClean="0"/>
          </a:p>
          <a:p>
            <a:pPr lvl="1"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CA" altLang="en-US" sz="1300" b="1" kern="0" dirty="0" smtClean="0"/>
              <a:t>Online </a:t>
            </a:r>
            <a:r>
              <a:rPr lang="en-CA" altLang="en-US" sz="1300" b="1" kern="0" dirty="0" smtClean="0">
                <a:hlinkClick r:id="rId5"/>
              </a:rPr>
              <a:t>full-time</a:t>
            </a:r>
            <a:r>
              <a:rPr lang="en-CA" altLang="en-US" sz="1300" b="1" kern="0" dirty="0" smtClean="0"/>
              <a:t> courses via virtual classroom (6 weeks)</a:t>
            </a:r>
          </a:p>
          <a:p>
            <a:pPr lvl="1"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CA" altLang="en-US" sz="1300" b="1" kern="0" dirty="0" smtClean="0"/>
              <a:t>Online </a:t>
            </a:r>
            <a:r>
              <a:rPr lang="en-CA" altLang="en-US" sz="1300" b="1" kern="0" dirty="0" smtClean="0">
                <a:hlinkClick r:id="rId6"/>
              </a:rPr>
              <a:t>part-time</a:t>
            </a:r>
            <a:r>
              <a:rPr lang="en-CA" altLang="en-US" sz="1300" b="1" kern="0" dirty="0" smtClean="0"/>
              <a:t> tutorial courses for levels A and B (6 months)</a:t>
            </a:r>
          </a:p>
          <a:p>
            <a:pPr lvl="1"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CA" altLang="en-US" sz="1300" b="1" kern="0" dirty="0" smtClean="0"/>
              <a:t>Face-to-face courses* offered at the following locations:</a:t>
            </a:r>
          </a:p>
          <a:p>
            <a:pPr lvl="1">
              <a:defRPr/>
            </a:pPr>
            <a:endParaRPr lang="en-CA" altLang="en-US" sz="100" b="1" kern="0" dirty="0" smtClean="0"/>
          </a:p>
          <a:p>
            <a:pPr marL="990600" lvl="2" indent="-361950">
              <a:defRPr/>
            </a:pPr>
            <a:r>
              <a:rPr lang="en-CA" altLang="en-US" sz="1300" b="1" kern="0" dirty="0" smtClean="0"/>
              <a:t>Downtown, Ottawa</a:t>
            </a:r>
          </a:p>
          <a:p>
            <a:pPr marL="990600" lvl="2" indent="-361950">
              <a:defRPr/>
            </a:pPr>
            <a:r>
              <a:rPr lang="en-CA" altLang="en-US" sz="1300" b="1" kern="0" dirty="0" err="1" smtClean="0"/>
              <a:t>Asticou</a:t>
            </a:r>
            <a:r>
              <a:rPr lang="en-CA" altLang="en-US" sz="1300" b="1" kern="0" dirty="0" smtClean="0"/>
              <a:t> Center, Gatineau</a:t>
            </a:r>
          </a:p>
          <a:p>
            <a:pPr marL="990600" lvl="2" indent="-361950">
              <a:defRPr/>
            </a:pPr>
            <a:r>
              <a:rPr lang="en-CA" altLang="en-US" sz="1300" b="1" kern="0" dirty="0" smtClean="0"/>
              <a:t>CFB Borden</a:t>
            </a:r>
          </a:p>
          <a:p>
            <a:pPr marL="990600" lvl="2" indent="-361950">
              <a:defRPr/>
            </a:pPr>
            <a:r>
              <a:rPr lang="en-CA" altLang="en-US" sz="1300" b="1" kern="0" dirty="0" smtClean="0"/>
              <a:t>Canadian Forces College, Toronto</a:t>
            </a:r>
          </a:p>
          <a:p>
            <a:pPr marL="990600" lvl="2" indent="-361950">
              <a:defRPr/>
            </a:pPr>
            <a:r>
              <a:rPr lang="en-CA" altLang="en-US" sz="1300" b="1" kern="0" dirty="0" smtClean="0"/>
              <a:t>St-Jean Garrison</a:t>
            </a:r>
          </a:p>
          <a:p>
            <a:pPr lvl="1">
              <a:defRPr/>
            </a:pPr>
            <a:endParaRPr lang="en-CA" altLang="en-US" sz="100" b="1" kern="0" dirty="0" smtClean="0"/>
          </a:p>
          <a:p>
            <a:pPr>
              <a:buFontTx/>
              <a:buChar char="-"/>
              <a:defRPr/>
            </a:pPr>
            <a:r>
              <a:rPr lang="en-CA" sz="1700" b="1" kern="0" dirty="0" err="1" smtClean="0">
                <a:solidFill>
                  <a:srgbClr val="000000"/>
                </a:solidFill>
              </a:rPr>
              <a:t>CFLS</a:t>
            </a:r>
            <a:r>
              <a:rPr lang="en-CA" sz="1700" b="1" kern="0" dirty="0" smtClean="0">
                <a:solidFill>
                  <a:srgbClr val="000000"/>
                </a:solidFill>
              </a:rPr>
              <a:t> webpage: </a:t>
            </a:r>
            <a:r>
              <a:rPr lang="en-CA" sz="1700" b="1" kern="0" dirty="0" smtClean="0">
                <a:solidFill>
                  <a:srgbClr val="000000"/>
                </a:solidFill>
                <a:hlinkClick r:id="rId7"/>
              </a:rPr>
              <a:t>http://cfls.mil.ca/index-eng.asp</a:t>
            </a:r>
            <a:r>
              <a:rPr lang="en-CA" sz="1700" b="1" kern="0" dirty="0" smtClean="0">
                <a:solidFill>
                  <a:srgbClr val="000000"/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CA" sz="1800" b="1" kern="0" dirty="0" smtClean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CA" sz="1500" kern="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CA" altLang="en-US" sz="1200" kern="0" dirty="0" smtClean="0"/>
          </a:p>
          <a:p>
            <a:pPr>
              <a:defRPr/>
            </a:pPr>
            <a:endParaRPr lang="en-CA" altLang="en-US" sz="1200" kern="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5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88"/>
    </mc:Choice>
    <mc:Fallback>
      <p:transition spd="slow" advTm="43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4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005" cy="735806"/>
          </a:xfrm>
        </p:spPr>
        <p:txBody>
          <a:bodyPr/>
          <a:lstStyle/>
          <a:p>
            <a:r>
              <a:rPr lang="en-CA" altLang="en-US" sz="2450" dirty="0" smtClean="0">
                <a:solidFill>
                  <a:schemeClr val="tx1"/>
                </a:solidFill>
              </a:rPr>
              <a:t>Preferred Language of </a:t>
            </a:r>
            <a:r>
              <a:rPr lang="en-CA" altLang="en-US" sz="2450" dirty="0">
                <a:solidFill>
                  <a:schemeClr val="tx1"/>
                </a:solidFill>
              </a:rPr>
              <a:t>Instruction</a:t>
            </a:r>
          </a:p>
        </p:txBody>
      </p:sp>
      <p:sp>
        <p:nvSpPr>
          <p:cNvPr id="14339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635919"/>
            <a:ext cx="4674394" cy="496014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CA" altLang="en-US" sz="225" dirty="0"/>
          </a:p>
          <a:p>
            <a:pPr marL="0" indent="0">
              <a:buNone/>
              <a:defRPr/>
            </a:pPr>
            <a:endParaRPr lang="en-CA" altLang="en-US" sz="2800" b="1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04800" y="1684733"/>
            <a:ext cx="8229005" cy="486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5000"/>
              </a:spcBef>
              <a:spcAft>
                <a:spcPct val="2000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5000"/>
              </a:spcBef>
              <a:spcAft>
                <a:spcPct val="2000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5000"/>
              </a:spcBef>
              <a:spcAft>
                <a:spcPct val="2000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5000"/>
              </a:spcBef>
              <a:spcAft>
                <a:spcPct val="2000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CA" altLang="en-US" sz="300" kern="0" dirty="0" smtClean="0"/>
          </a:p>
          <a:p>
            <a:pPr lvl="0"/>
            <a:r>
              <a:rPr lang="en-CA" sz="1800" dirty="0" smtClean="0"/>
              <a:t>As </a:t>
            </a:r>
            <a:r>
              <a:rPr lang="en-CA" sz="1800" dirty="0"/>
              <a:t>of 21 Jan 2022, military </a:t>
            </a:r>
            <a:r>
              <a:rPr lang="en-CA" sz="1800" dirty="0" err="1"/>
              <a:t>mbrs</a:t>
            </a:r>
            <a:r>
              <a:rPr lang="en-CA" sz="1800" dirty="0"/>
              <a:t> will be able to select their preferred language for </a:t>
            </a:r>
            <a:r>
              <a:rPr lang="en-CA" sz="1800" dirty="0" smtClean="0"/>
              <a:t>courses/instruction in Guardian. </a:t>
            </a:r>
          </a:p>
          <a:p>
            <a:pPr lvl="0"/>
            <a:r>
              <a:rPr lang="en-CA" sz="1800" dirty="0" err="1" smtClean="0"/>
              <a:t>Mbrs</a:t>
            </a:r>
            <a:r>
              <a:rPr lang="en-CA" sz="1800" dirty="0" smtClean="0"/>
              <a:t> </a:t>
            </a:r>
            <a:r>
              <a:rPr lang="en-CA" sz="1800" dirty="0"/>
              <a:t>are to go to their OR to update that information. </a:t>
            </a:r>
            <a:endParaRPr lang="en-CA" sz="1800" dirty="0" smtClean="0"/>
          </a:p>
          <a:p>
            <a:pPr lvl="0"/>
            <a:r>
              <a:rPr lang="en-CA" sz="1800" dirty="0" smtClean="0"/>
              <a:t>This </a:t>
            </a:r>
            <a:r>
              <a:rPr lang="en-CA" sz="1800" dirty="0"/>
              <a:t>will be </a:t>
            </a:r>
            <a:r>
              <a:rPr lang="en-CA" sz="1800" dirty="0" smtClean="0"/>
              <a:t>also be included </a:t>
            </a:r>
            <a:r>
              <a:rPr lang="en-CA" sz="1800" dirty="0"/>
              <a:t>in the </a:t>
            </a:r>
            <a:r>
              <a:rPr lang="en-CA" sz="1800" dirty="0" err="1"/>
              <a:t>APRV</a:t>
            </a:r>
            <a:r>
              <a:rPr lang="en-CA" sz="1800" dirty="0"/>
              <a:t> </a:t>
            </a:r>
            <a:r>
              <a:rPr lang="en-CA" sz="1800" dirty="0" smtClean="0"/>
              <a:t>checklist. </a:t>
            </a:r>
            <a:endParaRPr lang="en-CA" sz="1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CA" sz="1800" b="1" kern="0" dirty="0" smtClean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CA" sz="1500" kern="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CA" altLang="en-US" sz="1200" kern="0" dirty="0" smtClean="0"/>
          </a:p>
          <a:p>
            <a:pPr>
              <a:defRPr/>
            </a:pPr>
            <a:endParaRPr lang="en-CA" altLang="en-US" sz="1200" kern="0" dirty="0" smtClean="0"/>
          </a:p>
        </p:txBody>
      </p:sp>
      <p:sp>
        <p:nvSpPr>
          <p:cNvPr id="11" name="Title 4"/>
          <p:cNvSpPr txBox="1">
            <a:spLocks/>
          </p:cNvSpPr>
          <p:nvPr/>
        </p:nvSpPr>
        <p:spPr bwMode="auto">
          <a:xfrm>
            <a:off x="-4010775" y="1268016"/>
            <a:ext cx="3789760" cy="73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altLang="en-US" sz="1500" kern="0" dirty="0" smtClean="0">
                <a:solidFill>
                  <a:srgbClr val="0070C0"/>
                </a:solidFill>
              </a:rPr>
              <a:t>          </a:t>
            </a:r>
            <a:endParaRPr lang="en-CA" altLang="en-US" sz="2100" kern="0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2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02"/>
    </mc:Choice>
    <mc:Fallback>
      <p:transition spd="slow" advTm="30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CA" altLang="en-US" sz="3400" dirty="0" smtClean="0"/>
              <a:t>Communications</a:t>
            </a:r>
            <a:br>
              <a:rPr lang="en-CA" altLang="en-US" sz="3400" dirty="0" smtClean="0"/>
            </a:br>
            <a:r>
              <a:rPr lang="en-CA" altLang="en-US" sz="3400" dirty="0" smtClean="0"/>
              <a:t/>
            </a:r>
            <a:br>
              <a:rPr lang="en-CA" altLang="en-US" sz="3400" dirty="0" smtClean="0"/>
            </a:br>
            <a:endParaRPr lang="fr-CA" altLang="en-US" sz="3400" dirty="0" smtClean="0">
              <a:solidFill>
                <a:srgbClr val="B6793C"/>
              </a:solidFill>
            </a:endParaRPr>
          </a:p>
        </p:txBody>
      </p:sp>
      <p:sp>
        <p:nvSpPr>
          <p:cNvPr id="101379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15D74-5428-43F1-B2E1-62EEC70B0EA8}" type="slidenum">
              <a:rPr lang="en-CA" altLang="en-US" smtClean="0"/>
              <a:pPr>
                <a:defRPr/>
              </a:pPr>
              <a:t>23</a:t>
            </a:fld>
            <a:endParaRPr lang="en-CA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7"/>
    </mc:Choice>
    <mc:Fallback>
      <p:transition spd="slow" advTm="3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5980" y="940436"/>
            <a:ext cx="8409382" cy="994172"/>
          </a:xfrm>
        </p:spPr>
        <p:txBody>
          <a:bodyPr/>
          <a:lstStyle/>
          <a:p>
            <a:r>
              <a:rPr lang="en-CA" dirty="0">
                <a:solidFill>
                  <a:schemeClr val="accent1">
                    <a:lumMod val="50000"/>
                  </a:schemeClr>
                </a:solidFill>
              </a:rPr>
              <a:t>rcaf</a:t>
            </a:r>
            <a:r>
              <a:rPr lang="en-CA" dirty="0">
                <a:solidFill>
                  <a:srgbClr val="C00000"/>
                </a:solidFill>
              </a:rPr>
              <a:t>é</a:t>
            </a:r>
            <a:endParaRPr lang="en-CA" sz="1800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94CBB4-50F6-F64D-A838-240C8D5A0B23}"/>
              </a:ext>
            </a:extLst>
          </p:cNvPr>
          <p:cNvSpPr txBox="1"/>
          <p:nvPr/>
        </p:nvSpPr>
        <p:spPr>
          <a:xfrm>
            <a:off x="5410200" y="1299479"/>
            <a:ext cx="26815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500" dirty="0">
                <a:solidFill>
                  <a:srgbClr val="697577"/>
                </a:solidFill>
                <a:hlinkClick r:id="rId5"/>
              </a:rPr>
              <a:t>https://app.rcafdispatch.ca</a:t>
            </a:r>
            <a:endParaRPr lang="en-US" sz="1500" dirty="0">
              <a:solidFill>
                <a:srgbClr val="69757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985" y="1781392"/>
            <a:ext cx="7957372" cy="400178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810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450" kern="0" dirty="0" err="1" smtClean="0"/>
              <a:t>RCAF</a:t>
            </a:r>
            <a:r>
              <a:rPr lang="en-US" altLang="en-US" sz="2450" kern="0" dirty="0" smtClean="0"/>
              <a:t> ONLINE Resources</a:t>
            </a:r>
            <a:br>
              <a:rPr lang="en-US" altLang="en-US" sz="2450" kern="0" dirty="0" smtClean="0"/>
            </a:br>
            <a:endParaRPr lang="en-CA" sz="2450" kern="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6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77"/>
    </mc:Choice>
    <mc:Fallback>
      <p:transition spd="slow" advTm="3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"/>
            <a:ext cx="82296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50" dirty="0"/>
              <a:t>ONLINE </a:t>
            </a:r>
            <a:r>
              <a:rPr lang="en-US" altLang="en-US" sz="2450" dirty="0" smtClean="0"/>
              <a:t>CM</a:t>
            </a:r>
            <a:endParaRPr lang="en-CA" sz="2450" dirty="0"/>
          </a:p>
        </p:txBody>
      </p:sp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501650" y="1600200"/>
            <a:ext cx="4070350" cy="484187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en-CA" sz="1800" b="1" dirty="0" smtClean="0">
                <a:solidFill>
                  <a:schemeClr val="accent6"/>
                </a:solidFill>
              </a:rPr>
              <a:t>Employee Member Access Application (EMAA)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CA" sz="1800" dirty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en-CA" sz="1800" dirty="0" smtClean="0">
                <a:solidFill>
                  <a:schemeClr val="accent6"/>
                </a:solidFill>
              </a:rPr>
              <a:t>“My Career” link opens personalized DGMC web page. </a:t>
            </a:r>
            <a:endParaRPr lang="en-CA" sz="1000" dirty="0" smtClean="0"/>
          </a:p>
          <a:p>
            <a:pPr marL="0" indent="0" algn="ctr" eaLnBrk="1" hangingPunct="1">
              <a:lnSpc>
                <a:spcPct val="120000"/>
              </a:lnSpc>
              <a:buFontTx/>
              <a:buNone/>
              <a:defRPr/>
            </a:pPr>
            <a:endParaRPr lang="en-CA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9200"/>
            <a:ext cx="4419600" cy="5638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50" dirty="0"/>
              <a:t>ONLINE </a:t>
            </a:r>
            <a:r>
              <a:rPr lang="en-US" altLang="en-US" sz="2450" dirty="0" smtClean="0"/>
              <a:t>CM</a:t>
            </a:r>
            <a:endParaRPr lang="en-CA" altLang="en-US" sz="24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50" y="1600200"/>
            <a:ext cx="3689350" cy="452596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en-CA" sz="1600" b="1" u="sng" dirty="0" smtClean="0">
                <a:solidFill>
                  <a:schemeClr val="accent6"/>
                </a:solidFill>
              </a:rPr>
              <a:t>APS Openings Tool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CA" sz="1600" dirty="0">
              <a:solidFill>
                <a:schemeClr val="accent6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CA" sz="1600" dirty="0" smtClean="0">
                <a:solidFill>
                  <a:schemeClr val="accent6"/>
                </a:solidFill>
              </a:rPr>
              <a:t>Web-based tool to disseminate information on employment opportunities for the next and future APS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CA" sz="1600" dirty="0">
              <a:solidFill>
                <a:schemeClr val="accent6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CA" sz="1600" dirty="0" smtClean="0">
                <a:solidFill>
                  <a:schemeClr val="accent6"/>
                </a:solidFill>
              </a:rPr>
              <a:t>Available on DIN/DWAN through DGMC website or EMAA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CA" sz="1600" dirty="0">
              <a:solidFill>
                <a:schemeClr val="accent6"/>
              </a:solidFill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CA" sz="1600" dirty="0" smtClean="0">
                <a:solidFill>
                  <a:schemeClr val="accent6"/>
                </a:solidFill>
              </a:rPr>
              <a:t>Link: </a:t>
            </a:r>
            <a:r>
              <a:rPr lang="en-CA" sz="1600" b="1" dirty="0" smtClean="0">
                <a:solidFill>
                  <a:schemeClr val="accent6"/>
                </a:solidFill>
                <a:hlinkClick r:id="rId5"/>
              </a:rPr>
              <a:t>DGMC – APS Openings</a:t>
            </a:r>
            <a:endParaRPr lang="en-CA" sz="1000" b="1" dirty="0" smtClean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en-CA" sz="1000" b="1" dirty="0" smtClean="0"/>
          </a:p>
          <a:p>
            <a:pPr marL="0" indent="0" algn="ctr" eaLnBrk="1" hangingPunct="1">
              <a:lnSpc>
                <a:spcPct val="120000"/>
              </a:lnSpc>
              <a:buFontTx/>
              <a:buNone/>
              <a:defRPr/>
            </a:pPr>
            <a:r>
              <a:rPr lang="en-CA" sz="1000" b="1" dirty="0" smtClean="0"/>
              <a:t>*****</a:t>
            </a:r>
            <a:endParaRPr lang="en-CA" sz="1000" b="1" dirty="0"/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fr-CA" sz="800" b="1" dirty="0" smtClean="0"/>
          </a:p>
        </p:txBody>
      </p:sp>
      <p:pic>
        <p:nvPicPr>
          <p:cNvPr id="10547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1295400"/>
            <a:ext cx="47656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46"/>
    </mc:Choice>
    <mc:Fallback>
      <p:transition spd="slow" advTm="72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50" dirty="0"/>
              <a:t>ONLINE </a:t>
            </a:r>
            <a:r>
              <a:rPr lang="en-US" altLang="en-US" sz="2450" dirty="0" smtClean="0"/>
              <a:t>CM</a:t>
            </a:r>
            <a:endParaRPr lang="en-CA" sz="24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763" y="1600200"/>
            <a:ext cx="4070350" cy="452596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10000"/>
              </a:lnSpc>
              <a:buFontTx/>
              <a:buNone/>
              <a:defRPr/>
            </a:pPr>
            <a:r>
              <a:rPr lang="en-CA" sz="2000" b="1" dirty="0" smtClean="0">
                <a:solidFill>
                  <a:schemeClr val="accent6"/>
                </a:solidFill>
              </a:rPr>
              <a:t>EMAA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  <a:defRPr/>
            </a:pPr>
            <a:endParaRPr lang="en-CA" sz="1600" dirty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110000"/>
              </a:lnSpc>
              <a:buFontTx/>
              <a:buNone/>
              <a:defRPr/>
            </a:pPr>
            <a:r>
              <a:rPr lang="en-CA" sz="1600" b="1" u="sng" dirty="0" smtClean="0">
                <a:solidFill>
                  <a:schemeClr val="accent6"/>
                </a:solidFill>
              </a:rPr>
              <a:t>Manage Posting Preferences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CA" sz="1600" dirty="0" smtClean="0">
                <a:solidFill>
                  <a:schemeClr val="accent6"/>
                </a:solidFill>
              </a:rPr>
              <a:t>“Drag &amp; Drop” functionality so you can enter remarks for your CM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CA" sz="1600" dirty="0" smtClean="0">
                <a:solidFill>
                  <a:schemeClr val="accent6"/>
                </a:solidFill>
              </a:rPr>
              <a:t>Upload into CM systems within one week of entry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CA" sz="1600" dirty="0" smtClean="0">
                <a:solidFill>
                  <a:schemeClr val="accent6"/>
                </a:solidFill>
              </a:rPr>
              <a:t>Pop-up window advises CM of new remarks</a:t>
            </a:r>
            <a:endParaRPr lang="en-CA" sz="1000" dirty="0" smtClean="0">
              <a:solidFill>
                <a:schemeClr val="accent6"/>
              </a:solidFill>
            </a:endParaRPr>
          </a:p>
          <a:p>
            <a:pPr marL="0" indent="0" eaLnBrk="1" hangingPunct="1">
              <a:lnSpc>
                <a:spcPct val="110000"/>
              </a:lnSpc>
              <a:buFontTx/>
              <a:buNone/>
              <a:defRPr/>
            </a:pPr>
            <a:endParaRPr lang="en-CA" sz="1000" dirty="0"/>
          </a:p>
          <a:p>
            <a:pPr marL="0" indent="0" eaLnBrk="1" hangingPunct="1">
              <a:lnSpc>
                <a:spcPct val="110000"/>
              </a:lnSpc>
              <a:buFontTx/>
              <a:buNone/>
              <a:defRPr/>
            </a:pPr>
            <a:endParaRPr lang="fr-CA" sz="1000" dirty="0" smtClean="0"/>
          </a:p>
          <a:p>
            <a:pPr marL="0" indent="0" eaLnBrk="1" hangingPunct="1">
              <a:lnSpc>
                <a:spcPct val="110000"/>
              </a:lnSpc>
              <a:buFontTx/>
              <a:buNone/>
              <a:defRPr/>
            </a:pPr>
            <a:endParaRPr lang="fr-CA" sz="1000" dirty="0" smtClean="0"/>
          </a:p>
        </p:txBody>
      </p:sp>
      <p:pic>
        <p:nvPicPr>
          <p:cNvPr id="1075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5799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87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50" dirty="0"/>
              <a:t>ONLINE </a:t>
            </a:r>
            <a:r>
              <a:rPr lang="en-US" altLang="en-US" sz="2450" dirty="0" smtClean="0"/>
              <a:t>CM</a:t>
            </a:r>
            <a:endParaRPr lang="en-CA" sz="245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4038600" cy="5257800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CA" altLang="en-US" sz="1600" b="1" u="sng" dirty="0">
                <a:solidFill>
                  <a:schemeClr val="accent6"/>
                </a:solidFill>
              </a:rPr>
              <a:t>Selection Board Results</a:t>
            </a:r>
          </a:p>
          <a:p>
            <a:pPr marL="285750" indent="-285750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CA" altLang="en-US" sz="1600" dirty="0">
                <a:solidFill>
                  <a:schemeClr val="accent6"/>
                </a:solidFill>
              </a:rPr>
              <a:t>This window will be displayed separately from the main window</a:t>
            </a:r>
          </a:p>
          <a:p>
            <a:pPr marL="285750" indent="-285750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CA" altLang="en-US" sz="1600" dirty="0">
                <a:solidFill>
                  <a:schemeClr val="accent6"/>
                </a:solidFill>
              </a:rPr>
              <a:t>The information will not be stored by the </a:t>
            </a:r>
            <a:r>
              <a:rPr lang="en-CA" altLang="en-US" sz="1600" dirty="0" smtClean="0">
                <a:solidFill>
                  <a:schemeClr val="accent6"/>
                </a:solidFill>
              </a:rPr>
              <a:t>browser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CA" altLang="en-US" sz="1200" dirty="0">
              <a:solidFill>
                <a:schemeClr val="accent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A7B7DE-5E21-44CC-82AA-70A80EA5853F}" type="slidenum">
              <a:rPr lang="en-CA" altLang="en-US" smtClean="0"/>
              <a:pPr>
                <a:defRPr/>
              </a:pPr>
              <a:t>28</a:t>
            </a:fld>
            <a:endParaRPr lang="en-CA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76400"/>
            <a:ext cx="3767308" cy="3124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3200" y="2514600"/>
            <a:ext cx="1905000" cy="215444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A" dirty="0" smtClean="0"/>
              <a:t>Colonel                                      1</a:t>
            </a:r>
            <a:endParaRPr lang="fr-CA" dirty="0"/>
          </a:p>
        </p:txBody>
      </p:sp>
    </p:spTree>
  </p:cSld>
  <p:clrMapOvr>
    <a:masterClrMapping/>
  </p:clrMapOvr>
  <p:transition advTm="18702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CA" altLang="en-US" sz="3400" dirty="0" smtClean="0"/>
              <a:t>Promotions</a:t>
            </a:r>
            <a:br>
              <a:rPr lang="en-CA" altLang="en-US" sz="3400" dirty="0" smtClean="0"/>
            </a:br>
            <a:r>
              <a:rPr lang="en-CA" altLang="en-US" sz="3400" dirty="0" smtClean="0"/>
              <a:t/>
            </a:r>
            <a:br>
              <a:rPr lang="en-CA" altLang="en-US" sz="3400" dirty="0" smtClean="0"/>
            </a:br>
            <a:endParaRPr lang="fr-CA" altLang="en-US" sz="3400" dirty="0" smtClean="0">
              <a:solidFill>
                <a:srgbClr val="B6793C"/>
              </a:solidFill>
            </a:endParaRPr>
          </a:p>
        </p:txBody>
      </p:sp>
      <p:sp>
        <p:nvSpPr>
          <p:cNvPr id="552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CA" altLang="en-US" dirty="0" smtClean="0"/>
          </a:p>
          <a:p>
            <a:pPr algn="l" eaLnBrk="1" hangingPunct="1"/>
            <a:r>
              <a:rPr lang="en-CA" altLang="en-US" dirty="0" smtClean="0"/>
              <a:t>Ref: </a:t>
            </a:r>
            <a:r>
              <a:rPr lang="en-CA" altLang="en-US" dirty="0" smtClean="0">
                <a:hlinkClick r:id="rId5"/>
              </a:rPr>
              <a:t>Selection Board – </a:t>
            </a:r>
            <a:r>
              <a:rPr lang="en-CA" altLang="en-US" dirty="0" err="1" smtClean="0">
                <a:hlinkClick r:id="rId5"/>
              </a:rPr>
              <a:t>OPI</a:t>
            </a:r>
            <a:r>
              <a:rPr lang="en-CA" altLang="en-US" dirty="0" smtClean="0">
                <a:hlinkClick r:id="rId5"/>
              </a:rPr>
              <a:t> </a:t>
            </a:r>
            <a:r>
              <a:rPr lang="en-CA" altLang="en-US" dirty="0" err="1" smtClean="0">
                <a:hlinkClick r:id="rId5"/>
              </a:rPr>
              <a:t>DMCSS</a:t>
            </a:r>
            <a:r>
              <a:rPr lang="en-CA" altLang="en-US" dirty="0" smtClean="0">
                <a:hlinkClick r:id="rId5"/>
              </a:rPr>
              <a:t> 2  </a:t>
            </a:r>
            <a:endParaRPr lang="en-CA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FDF156-8F7C-41A3-B8EE-C3EFD9CCF7B1}" type="slidenum">
              <a:rPr lang="en-CA" altLang="en-US" smtClean="0"/>
              <a:pPr>
                <a:defRPr/>
              </a:pPr>
              <a:t>29</a:t>
            </a:fld>
            <a:endParaRPr lang="en-CA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97"/>
    </mc:Choice>
    <mc:Fallback>
      <p:transition spd="slow" advTm="9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CA" altLang="en-US" sz="3400" dirty="0" err="1" smtClean="0"/>
              <a:t>DGMC</a:t>
            </a:r>
            <a:r>
              <a:rPr lang="en-CA" altLang="en-US" sz="3400" dirty="0" smtClean="0"/>
              <a:t> / D MIL C</a:t>
            </a:r>
            <a:br>
              <a:rPr lang="en-CA" altLang="en-US" sz="3400" dirty="0" smtClean="0"/>
            </a:br>
            <a:endParaRPr lang="en-CA" altLang="en-US" sz="3400" dirty="0" smtClean="0"/>
          </a:p>
        </p:txBody>
      </p:sp>
      <p:sp>
        <p:nvSpPr>
          <p:cNvPr id="15363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92C0D-FE64-4824-945D-AC36D9907CB4}" type="slidenum">
              <a:rPr lang="en-CA" altLang="en-US" smtClean="0"/>
              <a:pPr>
                <a:defRPr/>
              </a:pPr>
              <a:t>3</a:t>
            </a:fld>
            <a:endParaRPr lang="en-CA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3"/>
    </mc:Choice>
    <mc:Fallback>
      <p:transition spd="slow" advTm="1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50" dirty="0"/>
              <a:t>SELECTION BOARD CANDIDATE LIST </a:t>
            </a:r>
            <a:r>
              <a:rPr lang="en-US" altLang="en-US" sz="2450" dirty="0" smtClean="0"/>
              <a:t>PROCESS</a:t>
            </a:r>
            <a:endParaRPr lang="en-CA" sz="2450" dirty="0"/>
          </a:p>
        </p:txBody>
      </p:sp>
      <p:sp>
        <p:nvSpPr>
          <p:cNvPr id="57347" name="Content Placeholder 3"/>
          <p:cNvSpPr>
            <a:spLocks noGrp="1"/>
          </p:cNvSpPr>
          <p:nvPr>
            <p:ph sz="half" idx="1"/>
          </p:nvPr>
        </p:nvSpPr>
        <p:spPr>
          <a:xfrm>
            <a:off x="304800" y="1570038"/>
            <a:ext cx="7924800" cy="5287962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1600" b="1" dirty="0" smtClean="0"/>
              <a:t>	</a:t>
            </a:r>
            <a:r>
              <a:rPr lang="en-US" altLang="en-US" sz="1600" b="1" u="sng" dirty="0" smtClean="0">
                <a:solidFill>
                  <a:srgbClr val="2D2D8A"/>
                </a:solidFill>
              </a:rPr>
              <a:t>GETTING TO THE BOARD</a:t>
            </a:r>
            <a:r>
              <a:rPr lang="en-US" altLang="en-US" sz="1600" b="1" dirty="0" smtClean="0">
                <a:solidFill>
                  <a:srgbClr val="2D2D8A"/>
                </a:solidFill>
              </a:rPr>
              <a:t>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 smtClean="0">
                <a:solidFill>
                  <a:srgbClr val="2D2D8A"/>
                </a:solidFill>
              </a:rPr>
              <a:t>Dot count last 3 PERs for total score out of 300</a:t>
            </a:r>
            <a:endParaRPr lang="en-US" altLang="en-US" sz="1400" dirty="0" smtClean="0">
              <a:solidFill>
                <a:srgbClr val="2D2D8A"/>
              </a:solidFill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 smtClean="0">
                <a:solidFill>
                  <a:srgbClr val="2D2D8A"/>
                </a:solidFill>
              </a:rPr>
              <a:t>Ranked in decreasing score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 smtClean="0">
                <a:solidFill>
                  <a:srgbClr val="333399"/>
                </a:solidFill>
              </a:rPr>
              <a:t>The cut-off line is drawn at a minimum of 2x the forecasted number of promotions.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 smtClean="0">
                <a:solidFill>
                  <a:srgbClr val="2D2D8A"/>
                </a:solidFill>
              </a:rPr>
              <a:t>Force test validity no longer a pre-requisite to have file seen at the board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 smtClean="0">
                <a:solidFill>
                  <a:srgbClr val="2D2D8A"/>
                </a:solidFill>
              </a:rPr>
              <a:t>Results are available through EMAA two to three weeks after the end of the board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CA" altLang="en-US" sz="1600" b="1" dirty="0" smtClean="0"/>
              <a:t>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00D42-C795-4D8E-98A5-6CC05D3FD99D}" type="slidenum">
              <a:rPr lang="en-CA" altLang="en-US" smtClean="0"/>
              <a:pPr>
                <a:defRPr/>
              </a:pPr>
              <a:t>30</a:t>
            </a:fld>
            <a:endParaRPr lang="en-CA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30"/>
    </mc:Choice>
    <mc:Fallback>
      <p:transition spd="slow" advTm="75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2450" dirty="0"/>
              <a:t>PROMOTION BOARD SCORING</a:t>
            </a:r>
            <a:br>
              <a:rPr lang="en-US" altLang="en-US" sz="2450" dirty="0"/>
            </a:br>
            <a:r>
              <a:rPr lang="en-US" altLang="en-US" sz="2450" dirty="0"/>
              <a:t> </a:t>
            </a:r>
            <a:r>
              <a:rPr lang="en-US" altLang="en-US" sz="2450" dirty="0" smtClean="0"/>
              <a:t>(</a:t>
            </a:r>
            <a:r>
              <a:rPr lang="en-US" altLang="en-US" sz="2450" dirty="0" err="1" smtClean="0"/>
              <a:t>ACSO</a:t>
            </a:r>
            <a:r>
              <a:rPr lang="en-US" altLang="en-US" sz="2450" dirty="0" smtClean="0"/>
              <a:t>)</a:t>
            </a:r>
            <a:endParaRPr lang="en-US" altLang="en-US" sz="2450" dirty="0">
              <a:sym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1000" y="1371600"/>
            <a:ext cx="838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09563" indent="-309563" algn="l" defTabSz="6778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669925" indent="-246063" algn="l" defTabSz="6778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028700" indent="-204788" algn="l" defTabSz="677863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390650" indent="-198438" algn="l" defTabSz="677863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1789113" indent="-198438" algn="l" defTabSz="677863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246313" indent="-198438" defTabSz="677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703513" indent="-198438" defTabSz="677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160713" indent="-198438" defTabSz="677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617913" indent="-198438" defTabSz="6778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CA" altLang="en-US" sz="1800" b="1" u="none" dirty="0" smtClean="0">
                <a:solidFill>
                  <a:srgbClr val="000000"/>
                </a:solidFill>
              </a:rPr>
              <a:t>							        </a:t>
            </a:r>
            <a:r>
              <a:rPr lang="en-CA" altLang="en-US" sz="1800" b="1" dirty="0" smtClean="0">
                <a:solidFill>
                  <a:srgbClr val="000000"/>
                </a:solidFill>
              </a:rPr>
              <a:t>CAPT</a:t>
            </a:r>
            <a:r>
              <a:rPr lang="en-US" altLang="en-US" sz="1800" b="1" u="none" dirty="0" smtClean="0">
                <a:solidFill>
                  <a:srgbClr val="000000"/>
                </a:solidFill>
              </a:rPr>
              <a:t>			 </a:t>
            </a:r>
            <a:r>
              <a:rPr lang="en-CA" altLang="en-US" sz="1800" b="1" dirty="0" smtClean="0">
                <a:solidFill>
                  <a:srgbClr val="000000"/>
                </a:solidFill>
              </a:rPr>
              <a:t>MAJ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altLang="en-US" sz="1800" dirty="0" smtClean="0">
                <a:solidFill>
                  <a:srgbClr val="2D2D8A"/>
                </a:solidFill>
              </a:rPr>
              <a:t>Performance</a:t>
            </a:r>
            <a:r>
              <a:rPr lang="en-US" altLang="en-US" sz="1800" dirty="0" smtClean="0">
                <a:solidFill>
                  <a:srgbClr val="2D2D8A"/>
                </a:solidFill>
              </a:rPr>
              <a:t> </a:t>
            </a:r>
            <a:r>
              <a:rPr lang="en-US" altLang="en-US" sz="1800" dirty="0" smtClean="0">
                <a:solidFill>
                  <a:srgbClr val="000000"/>
                </a:solidFill>
              </a:rPr>
              <a:t>/ </a:t>
            </a:r>
            <a:r>
              <a:rPr lang="fr-CA" altLang="en-US" sz="1800" dirty="0" smtClean="0">
                <a:solidFill>
                  <a:srgbClr val="000000"/>
                </a:solidFill>
              </a:rPr>
              <a:t>Rendement</a:t>
            </a:r>
            <a:endParaRPr lang="en-US" altLang="en-US" sz="1800" dirty="0" smtClean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1600" u="none" dirty="0" smtClean="0">
                <a:solidFill>
                  <a:srgbClr val="000000"/>
                </a:solidFill>
              </a:rPr>
              <a:t>Last 3 PERs</a:t>
            </a:r>
            <a:r>
              <a:rPr lang="en-US" altLang="en-US" sz="1600" u="none" dirty="0">
                <a:solidFill>
                  <a:srgbClr val="000000"/>
                </a:solidFill>
              </a:rPr>
              <a:t>+					</a:t>
            </a:r>
            <a:r>
              <a:rPr lang="en-US" altLang="en-US" sz="1800" u="none" dirty="0" smtClean="0">
                <a:solidFill>
                  <a:srgbClr val="000000"/>
                </a:solidFill>
              </a:rPr>
              <a:t>60</a:t>
            </a:r>
            <a:r>
              <a:rPr lang="en-US" altLang="en-US" sz="1800" u="none" dirty="0">
                <a:solidFill>
                  <a:srgbClr val="000000"/>
                </a:solidFill>
              </a:rPr>
              <a:t>			</a:t>
            </a:r>
            <a:r>
              <a:rPr lang="en-US" altLang="en-US" sz="1800" u="none" dirty="0" smtClean="0">
                <a:solidFill>
                  <a:srgbClr val="000000"/>
                </a:solidFill>
              </a:rPr>
              <a:t>  60</a:t>
            </a:r>
          </a:p>
          <a:p>
            <a:pPr marL="423862" lvl="1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1600" u="none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CA" altLang="en-US" sz="1800" dirty="0" smtClean="0">
                <a:solidFill>
                  <a:srgbClr val="2D2D8A"/>
                </a:solidFill>
              </a:rPr>
              <a:t>Potential</a:t>
            </a:r>
            <a:r>
              <a:rPr lang="en-US" altLang="en-US" sz="1800" dirty="0" smtClean="0">
                <a:solidFill>
                  <a:srgbClr val="2D2D8A"/>
                </a:solidFill>
              </a:rPr>
              <a:t> </a:t>
            </a:r>
            <a:r>
              <a:rPr lang="en-US" altLang="en-US" sz="1800" dirty="0" smtClean="0">
                <a:solidFill>
                  <a:srgbClr val="000000"/>
                </a:solidFill>
              </a:rPr>
              <a:t>/ </a:t>
            </a:r>
            <a:r>
              <a:rPr lang="fr-CA" altLang="en-US" sz="1800" dirty="0" smtClean="0">
                <a:solidFill>
                  <a:srgbClr val="000000"/>
                </a:solidFill>
              </a:rPr>
              <a:t>Potentiel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CA" altLang="en-US" sz="1800" dirty="0">
                <a:solidFill>
                  <a:srgbClr val="2D2D8A"/>
                </a:solidFill>
              </a:rPr>
              <a:t>Second Language </a:t>
            </a:r>
            <a:r>
              <a:rPr lang="en-CA" altLang="en-US" sz="1800" dirty="0">
                <a:solidFill>
                  <a:srgbClr val="000000"/>
                </a:solidFill>
              </a:rPr>
              <a:t>/ </a:t>
            </a:r>
            <a:r>
              <a:rPr lang="fr-CA" altLang="en-US" sz="1800" dirty="0">
                <a:solidFill>
                  <a:srgbClr val="000000"/>
                </a:solidFill>
              </a:rPr>
              <a:t>Langue seconde</a:t>
            </a:r>
            <a:r>
              <a:rPr lang="fr-CA" altLang="en-US" sz="1800" dirty="0" smtClean="0">
                <a:solidFill>
                  <a:srgbClr val="000000"/>
                </a:solidFill>
              </a:rPr>
              <a:t>*</a:t>
            </a:r>
            <a:r>
              <a:rPr lang="en-CA" altLang="en-US" sz="2200" dirty="0">
                <a:solidFill>
                  <a:srgbClr val="000000"/>
                </a:solidFill>
              </a:rPr>
              <a:t>	 </a:t>
            </a:r>
            <a:r>
              <a:rPr lang="en-CA" altLang="en-US" sz="1800" dirty="0">
                <a:solidFill>
                  <a:srgbClr val="000000"/>
                </a:solidFill>
              </a:rPr>
              <a:t>4			   5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CA" altLang="en-US" sz="1800" u="none" dirty="0" smtClean="0">
                <a:solidFill>
                  <a:srgbClr val="000000"/>
                </a:solidFill>
              </a:rPr>
              <a:t>Leadership					13		           12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CA" altLang="en-US" sz="1800" u="none" dirty="0" smtClean="0">
                <a:solidFill>
                  <a:srgbClr val="2D2D8A"/>
                </a:solidFill>
              </a:rPr>
              <a:t>Prof. Dev. </a:t>
            </a:r>
            <a:r>
              <a:rPr lang="en-CA" altLang="en-US" sz="1800" u="none" dirty="0" smtClean="0">
                <a:solidFill>
                  <a:srgbClr val="000000"/>
                </a:solidFill>
              </a:rPr>
              <a:t>/ </a:t>
            </a:r>
            <a:r>
              <a:rPr lang="fr-CA" altLang="en-US" sz="1800" u="none" dirty="0" smtClean="0">
                <a:solidFill>
                  <a:srgbClr val="000000"/>
                </a:solidFill>
              </a:rPr>
              <a:t>Perf. prof</a:t>
            </a:r>
            <a:r>
              <a:rPr lang="en-CA" altLang="en-US" sz="1800" u="none" dirty="0" smtClean="0">
                <a:solidFill>
                  <a:srgbClr val="000000"/>
                </a:solidFill>
              </a:rPr>
              <a:t>.**			 7			   7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CA" altLang="en-US" sz="1800" u="none" dirty="0" smtClean="0">
                <a:solidFill>
                  <a:srgbClr val="2D2D8A"/>
                </a:solidFill>
              </a:rPr>
              <a:t>Experience </a:t>
            </a:r>
            <a:r>
              <a:rPr lang="en-CA" altLang="en-US" sz="1800" u="none" dirty="0" smtClean="0">
                <a:solidFill>
                  <a:srgbClr val="000000"/>
                </a:solidFill>
              </a:rPr>
              <a:t>/ </a:t>
            </a:r>
            <a:r>
              <a:rPr lang="fr-CA" altLang="en-US" sz="1800" u="none" dirty="0" smtClean="0">
                <a:solidFill>
                  <a:srgbClr val="000000"/>
                </a:solidFill>
              </a:rPr>
              <a:t>Expérience**</a:t>
            </a:r>
            <a:r>
              <a:rPr lang="en-CA" altLang="en-US" sz="1800" dirty="0">
                <a:solidFill>
                  <a:srgbClr val="000000"/>
                </a:solidFill>
              </a:rPr>
              <a:t>*</a:t>
            </a:r>
            <a:r>
              <a:rPr lang="en-CA" altLang="en-US" sz="1800" u="none" dirty="0" smtClean="0">
                <a:solidFill>
                  <a:srgbClr val="000000"/>
                </a:solidFill>
              </a:rPr>
              <a:t>		10	                    10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CA" altLang="en-US" sz="1800" dirty="0" smtClean="0">
                <a:solidFill>
                  <a:srgbClr val="000000"/>
                </a:solidFill>
              </a:rPr>
              <a:t>Rankings    					 6			   6	</a:t>
            </a:r>
          </a:p>
          <a:p>
            <a:pPr marL="423862" lvl="1" indent="0" eaLnBrk="1" hangingPunct="1">
              <a:lnSpc>
                <a:spcPct val="90000"/>
              </a:lnSpc>
              <a:buNone/>
              <a:defRPr/>
            </a:pPr>
            <a:endParaRPr lang="en-CA" altLang="en-US" sz="18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CA" altLang="en-US" sz="1800" u="none" dirty="0" smtClean="0">
                <a:solidFill>
                  <a:srgbClr val="000000"/>
                </a:solidFill>
              </a:rPr>
              <a:t>Total						100			100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18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0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554"/>
    </mc:Choice>
    <mc:Fallback>
      <p:transition spd="slow" advTm="114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Scoring Criteria (SCRIT)</a:t>
            </a:r>
          </a:p>
        </p:txBody>
      </p:sp>
      <p:sp>
        <p:nvSpPr>
          <p:cNvPr id="69635" name="TextBox 8"/>
          <p:cNvSpPr txBox="1">
            <a:spLocks noChangeArrowheads="1"/>
          </p:cNvSpPr>
          <p:nvPr/>
        </p:nvSpPr>
        <p:spPr bwMode="auto">
          <a:xfrm>
            <a:off x="46038" y="1295400"/>
            <a:ext cx="49530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CA" altLang="en-US" sz="1800" dirty="0">
                <a:latin typeface="Arial" panose="020B0604020202020204" pitchFamily="34" charset="0"/>
              </a:rPr>
              <a:t>Reviewed by OA, approved by C Air Force and </a:t>
            </a:r>
            <a:r>
              <a:rPr lang="en-CA" altLang="en-US" sz="1800" dirty="0" err="1">
                <a:latin typeface="Arial" panose="020B0604020202020204" pitchFamily="34" charset="0"/>
              </a:rPr>
              <a:t>DMCSS</a:t>
            </a:r>
            <a:r>
              <a:rPr lang="en-CA" altLang="en-US" sz="1800" dirty="0">
                <a:latin typeface="Arial" panose="020B0604020202020204" pitchFamily="34" charset="0"/>
              </a:rPr>
              <a:t> 2 (for </a:t>
            </a:r>
            <a:r>
              <a:rPr lang="en-CA" altLang="en-US" sz="1800" dirty="0" err="1">
                <a:latin typeface="Arial" panose="020B0604020202020204" pitchFamily="34" charset="0"/>
              </a:rPr>
              <a:t>DGMC</a:t>
            </a:r>
            <a:r>
              <a:rPr lang="en-CA" altLang="en-US" sz="1800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CA" altLang="en-US" sz="1800" dirty="0">
                <a:latin typeface="Arial" panose="020B0604020202020204" pitchFamily="34" charset="0"/>
              </a:rPr>
              <a:t>Files scored against </a:t>
            </a:r>
            <a:r>
              <a:rPr lang="en-CA" altLang="en-US" sz="1800" dirty="0" err="1">
                <a:latin typeface="Arial" panose="020B0604020202020204" pitchFamily="34" charset="0"/>
              </a:rPr>
              <a:t>SCRIT</a:t>
            </a:r>
            <a:r>
              <a:rPr lang="en-CA" altLang="en-US" sz="1800" dirty="0">
                <a:latin typeface="Arial" panose="020B0604020202020204" pitchFamily="34" charset="0"/>
              </a:rPr>
              <a:t>, not each other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CA" altLang="en-US" sz="1800" dirty="0">
                <a:latin typeface="Arial" panose="020B0604020202020204" pitchFamily="34" charset="0"/>
              </a:rPr>
              <a:t>Directors / </a:t>
            </a:r>
            <a:r>
              <a:rPr lang="en-CA" altLang="en-US" sz="1800" dirty="0" err="1">
                <a:latin typeface="Arial" panose="020B0604020202020204" pitchFamily="34" charset="0"/>
              </a:rPr>
              <a:t>CMs</a:t>
            </a:r>
            <a:r>
              <a:rPr lang="en-CA" altLang="en-US" sz="1800" dirty="0">
                <a:latin typeface="Arial" panose="020B0604020202020204" pitchFamily="34" charset="0"/>
              </a:rPr>
              <a:t> may clarify certain nuances for </a:t>
            </a:r>
            <a:r>
              <a:rPr lang="en-CA" altLang="en-US" sz="1800" dirty="0" err="1">
                <a:latin typeface="Arial" panose="020B0604020202020204" pitchFamily="34" charset="0"/>
              </a:rPr>
              <a:t>MOSID</a:t>
            </a:r>
            <a:endParaRPr lang="en-CA" altLang="en-US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CA" altLang="en-US" sz="1800" dirty="0">
                <a:latin typeface="Arial" panose="020B0604020202020204" pitchFamily="34" charset="0"/>
              </a:rPr>
              <a:t>Range of employment for max performance points is explained for </a:t>
            </a:r>
            <a:r>
              <a:rPr lang="en-CA" altLang="en-US" sz="1800" dirty="0" err="1">
                <a:latin typeface="Arial" panose="020B0604020202020204" pitchFamily="34" charset="0"/>
              </a:rPr>
              <a:t>MOSID</a:t>
            </a:r>
            <a:endParaRPr lang="en-CA" altLang="en-US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CA" altLang="en-US" sz="1800" dirty="0">
                <a:latin typeface="Arial" panose="020B0604020202020204" pitchFamily="34" charset="0"/>
              </a:rPr>
              <a:t>The assessment of the files is largely subjective less those categories which are objectively scored: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CA" altLang="en-US" sz="1800" dirty="0">
                <a:latin typeface="Arial" panose="020B0604020202020204" pitchFamily="34" charset="0"/>
              </a:rPr>
              <a:t>Language (SOL)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CA" altLang="en-US" sz="1800" dirty="0">
                <a:latin typeface="Arial" panose="020B0604020202020204" pitchFamily="34" charset="0"/>
              </a:rPr>
              <a:t>Education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CA" altLang="en-US" sz="1800" dirty="0" err="1">
                <a:latin typeface="Arial" panose="020B0604020202020204" pitchFamily="34" charset="0"/>
              </a:rPr>
              <a:t>PD</a:t>
            </a:r>
            <a:r>
              <a:rPr lang="en-CA" altLang="en-US" sz="1800" dirty="0">
                <a:latin typeface="Arial" panose="020B0604020202020204" pitchFamily="34" charset="0"/>
              </a:rPr>
              <a:t> (</a:t>
            </a:r>
            <a:r>
              <a:rPr lang="en-CA" altLang="en-US" sz="1800" dirty="0" err="1">
                <a:latin typeface="Arial" panose="020B0604020202020204" pitchFamily="34" charset="0"/>
              </a:rPr>
              <a:t>JCSP</a:t>
            </a:r>
            <a:r>
              <a:rPr lang="en-CA" altLang="en-US" sz="1800" dirty="0">
                <a:latin typeface="Arial" panose="020B0604020202020204" pitchFamily="34" charset="0"/>
              </a:rPr>
              <a:t> or not)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CA" altLang="en-US" sz="1800" dirty="0">
                <a:latin typeface="Arial" panose="020B0604020202020204" pitchFamily="34" charset="0"/>
              </a:rPr>
              <a:t>Some Notable Changes this year</a:t>
            </a:r>
          </a:p>
        </p:txBody>
      </p:sp>
      <p:pic>
        <p:nvPicPr>
          <p:cNvPr id="6963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1123244"/>
            <a:ext cx="41195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7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67"/>
    </mc:Choice>
    <mc:Fallback>
      <p:transition spd="slow" advTm="108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Scoring Criteria (SCRIT)</a:t>
            </a:r>
          </a:p>
        </p:txBody>
      </p:sp>
      <p:sp>
        <p:nvSpPr>
          <p:cNvPr id="43012" name="TextBox 8"/>
          <p:cNvSpPr txBox="1">
            <a:spLocks noChangeArrowheads="1"/>
          </p:cNvSpPr>
          <p:nvPr/>
        </p:nvSpPr>
        <p:spPr bwMode="auto">
          <a:xfrm>
            <a:off x="148431" y="1283317"/>
            <a:ext cx="884713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CA" altLang="en-US" sz="1800" b="1" dirty="0" smtClean="0">
                <a:latin typeface="Arial" panose="020B0604020202020204" pitchFamily="34" charset="0"/>
              </a:rPr>
              <a:t>PERFORMANCE: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CA" altLang="en-US" sz="1800" dirty="0" smtClean="0">
                <a:latin typeface="Arial" panose="020B0604020202020204" pitchFamily="34" charset="0"/>
              </a:rPr>
              <a:t>60 Points total (last 3 years):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CA" altLang="en-US" sz="1800" dirty="0" smtClean="0">
                <a:latin typeface="Arial" panose="020B0604020202020204" pitchFamily="34" charset="0"/>
              </a:rPr>
              <a:t>20 Points per year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CA" altLang="en-US" sz="1800" dirty="0" smtClean="0">
                <a:latin typeface="Arial" panose="020B0604020202020204" pitchFamily="34" charset="0"/>
              </a:rPr>
              <a:t>Previous year’s score for PER(X)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CA" altLang="en-US" sz="1800" dirty="0" smtClean="0">
                <a:latin typeface="Arial" panose="020B0604020202020204" pitchFamily="34" charset="0"/>
              </a:rPr>
              <a:t>Performance per Narrative – not dot scores and not influenced by Potential, Ranking or Recommendation sections</a:t>
            </a:r>
          </a:p>
        </p:txBody>
      </p:sp>
      <p:pic>
        <p:nvPicPr>
          <p:cNvPr id="7168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76600"/>
            <a:ext cx="9144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8"/>
          <p:cNvSpPr txBox="1">
            <a:spLocks noChangeArrowheads="1"/>
          </p:cNvSpPr>
          <p:nvPr/>
        </p:nvSpPr>
        <p:spPr bwMode="auto">
          <a:xfrm>
            <a:off x="68263" y="5867400"/>
            <a:ext cx="7399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 b="1">
                <a:latin typeface="Arial" panose="020B0604020202020204" pitchFamily="34" charset="0"/>
              </a:rPr>
              <a:t>All subsequent categories fall under POTENTIAL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2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98"/>
    </mc:Choice>
    <mc:Fallback>
      <p:transition spd="slow" advTm="64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Scoring Criteria (SCRIT)</a:t>
            </a:r>
          </a:p>
        </p:txBody>
      </p:sp>
      <p:sp>
        <p:nvSpPr>
          <p:cNvPr id="43012" name="TextBox 8"/>
          <p:cNvSpPr txBox="1">
            <a:spLocks noChangeArrowheads="1"/>
          </p:cNvSpPr>
          <p:nvPr/>
        </p:nvSpPr>
        <p:spPr bwMode="auto">
          <a:xfrm>
            <a:off x="68263" y="1143000"/>
            <a:ext cx="88471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CA" altLang="en-US" sz="1800" b="1" dirty="0" smtClean="0">
                <a:latin typeface="Arial" panose="020B0604020202020204" pitchFamily="34" charset="0"/>
              </a:rPr>
              <a:t>SECOND LANGUAGE: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CA" altLang="en-US" sz="1800" dirty="0" smtClean="0">
                <a:latin typeface="Arial" panose="020B0604020202020204" pitchFamily="34" charset="0"/>
              </a:rPr>
              <a:t>4 Points </a:t>
            </a:r>
            <a:r>
              <a:rPr lang="en-CA" altLang="en-US" sz="1800" dirty="0" err="1" smtClean="0">
                <a:latin typeface="Arial" panose="020B0604020202020204" pitchFamily="34" charset="0"/>
              </a:rPr>
              <a:t>Capt</a:t>
            </a:r>
            <a:r>
              <a:rPr lang="en-CA" altLang="en-US" sz="1800" dirty="0" smtClean="0">
                <a:latin typeface="Arial" panose="020B0604020202020204" pitchFamily="34" charset="0"/>
              </a:rPr>
              <a:t> to Major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CA" altLang="en-US" sz="1800" dirty="0" smtClean="0">
                <a:latin typeface="Arial" panose="020B0604020202020204" pitchFamily="34" charset="0"/>
              </a:rPr>
              <a:t>5 Points Major to </a:t>
            </a:r>
            <a:r>
              <a:rPr lang="en-CA" altLang="en-US" sz="1800" dirty="0" err="1" smtClean="0">
                <a:latin typeface="Arial" panose="020B0604020202020204" pitchFamily="34" charset="0"/>
              </a:rPr>
              <a:t>LCol</a:t>
            </a:r>
            <a:endParaRPr lang="en-CA" altLang="en-US" sz="18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CA" altLang="en-US" sz="1800" dirty="0" smtClean="0">
                <a:latin typeface="Arial" panose="020B0604020202020204" pitchFamily="34" charset="0"/>
              </a:rPr>
              <a:t>Scored automatically </a:t>
            </a:r>
            <a:r>
              <a:rPr lang="en-CA" altLang="en-US" sz="1800" dirty="0" err="1" smtClean="0">
                <a:latin typeface="Arial" panose="020B0604020202020204" pitchFamily="34" charset="0"/>
              </a:rPr>
              <a:t>IAW</a:t>
            </a:r>
            <a:r>
              <a:rPr lang="en-CA" altLang="en-US" sz="1800" dirty="0" smtClean="0">
                <a:latin typeface="Arial" panose="020B0604020202020204" pitchFamily="34" charset="0"/>
              </a:rPr>
              <a:t> set guidelines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CA" altLang="en-US" sz="1800" dirty="0" smtClean="0">
                <a:latin typeface="Arial" panose="020B0604020202020204" pitchFamily="34" charset="0"/>
              </a:rPr>
              <a:t>Auto-loaded from </a:t>
            </a:r>
            <a:r>
              <a:rPr lang="en-CA" altLang="en-US" sz="1800" dirty="0" err="1" smtClean="0">
                <a:latin typeface="Arial" panose="020B0604020202020204" pitchFamily="34" charset="0"/>
              </a:rPr>
              <a:t>HRMS</a:t>
            </a:r>
            <a:r>
              <a:rPr lang="en-CA" altLang="en-US" sz="1800" dirty="0" smtClean="0">
                <a:latin typeface="Arial" panose="020B0604020202020204" pitchFamily="34" charset="0"/>
              </a:rPr>
              <a:t> – Assuming results current on day 1 of Board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CA" altLang="en-US" sz="1800" dirty="0" smtClean="0">
                <a:latin typeface="Arial" panose="020B0604020202020204" pitchFamily="34" charset="0"/>
              </a:rPr>
              <a:t>Will need to manually override for very recent results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CA" altLang="en-US" sz="1800" dirty="0" smtClean="0">
              <a:latin typeface="Arial" panose="020B0604020202020204" pitchFamily="34" charset="0"/>
            </a:endParaRPr>
          </a:p>
        </p:txBody>
      </p:sp>
      <p:graphicFrame>
        <p:nvGraphicFramePr>
          <p:cNvPr id="5" name="Group 5"/>
          <p:cNvGraphicFramePr>
            <a:graphicFrameLocks noGrp="1"/>
          </p:cNvGraphicFramePr>
          <p:nvPr/>
        </p:nvGraphicFramePr>
        <p:xfrm>
          <a:off x="68263" y="4116388"/>
          <a:ext cx="4046536" cy="2208212"/>
        </p:xfrm>
        <a:graphic>
          <a:graphicData uri="http://schemas.openxmlformats.org/drawingml/2006/table">
            <a:tbl>
              <a:tblPr/>
              <a:tblGrid>
                <a:gridCol w="1011634"/>
                <a:gridCol w="1011634"/>
                <a:gridCol w="1011634"/>
                <a:gridCol w="1011634"/>
              </a:tblGrid>
              <a:tr h="3674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READING</a:t>
                      </a:r>
                    </a:p>
                  </a:txBody>
                  <a:tcPr marL="91422" marR="91422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WRITING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ORAL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SCORE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L="91422" marR="91422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91422" marR="91422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91422" marR="91422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marL="91422" marR="91422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4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marL="91422" marR="91422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91422" marR="91422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Group 5"/>
          <p:cNvGraphicFramePr>
            <a:graphicFrameLocks noGrp="1"/>
          </p:cNvGraphicFramePr>
          <p:nvPr/>
        </p:nvGraphicFramePr>
        <p:xfrm>
          <a:off x="4724400" y="4117975"/>
          <a:ext cx="3962400" cy="2227262"/>
        </p:xfrm>
        <a:graphic>
          <a:graphicData uri="http://schemas.openxmlformats.org/drawingml/2006/table">
            <a:tbl>
              <a:tblPr/>
              <a:tblGrid>
                <a:gridCol w="990600"/>
                <a:gridCol w="990600"/>
                <a:gridCol w="990600"/>
                <a:gridCol w="990600"/>
              </a:tblGrid>
              <a:tr h="3177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READING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WRITING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ORAL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SCORE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7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7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811" name="Rectangle 3"/>
          <p:cNvSpPr>
            <a:spLocks noChangeArrowheads="1"/>
          </p:cNvSpPr>
          <p:nvPr/>
        </p:nvSpPr>
        <p:spPr bwMode="auto">
          <a:xfrm>
            <a:off x="750888" y="3719513"/>
            <a:ext cx="24384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Capts</a:t>
            </a:r>
            <a:endParaRPr lang="en-US" altLang="en-US" sz="1800" b="1" i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73812" name="Rectangle 3"/>
          <p:cNvSpPr>
            <a:spLocks noChangeArrowheads="1"/>
          </p:cNvSpPr>
          <p:nvPr/>
        </p:nvSpPr>
        <p:spPr bwMode="auto">
          <a:xfrm>
            <a:off x="5410200" y="3719513"/>
            <a:ext cx="2427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Majs</a:t>
            </a:r>
            <a:endParaRPr lang="en-US" altLang="en-US" sz="1800" b="1" i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7381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7459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90"/>
    </mc:Choice>
    <mc:Fallback>
      <p:transition spd="slow" advTm="36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Scoring Criteria (SCRIT)</a:t>
            </a:r>
          </a:p>
        </p:txBody>
      </p:sp>
      <p:sp>
        <p:nvSpPr>
          <p:cNvPr id="43012" name="TextBox 8"/>
          <p:cNvSpPr txBox="1">
            <a:spLocks noChangeArrowheads="1"/>
          </p:cNvSpPr>
          <p:nvPr/>
        </p:nvSpPr>
        <p:spPr bwMode="auto">
          <a:xfrm>
            <a:off x="68263" y="1203589"/>
            <a:ext cx="8847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CA" altLang="en-US" sz="1800" b="1" dirty="0" smtClean="0">
                <a:latin typeface="Arial" panose="020B0604020202020204" pitchFamily="34" charset="0"/>
              </a:rPr>
              <a:t>LEADERSHIP: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CA" altLang="en-US" sz="1800" dirty="0" smtClean="0">
                <a:latin typeface="Arial" panose="020B0604020202020204" pitchFamily="34" charset="0"/>
              </a:rPr>
              <a:t>13 Points </a:t>
            </a:r>
            <a:r>
              <a:rPr lang="en-CA" altLang="en-US" sz="1800" dirty="0" err="1" smtClean="0">
                <a:latin typeface="Arial" panose="020B0604020202020204" pitchFamily="34" charset="0"/>
              </a:rPr>
              <a:t>Capt</a:t>
            </a:r>
            <a:r>
              <a:rPr lang="en-CA" altLang="en-US" sz="1800" dirty="0" smtClean="0">
                <a:latin typeface="Arial" panose="020B0604020202020204" pitchFamily="34" charset="0"/>
              </a:rPr>
              <a:t> to Major</a:t>
            </a:r>
          </a:p>
        </p:txBody>
      </p:sp>
      <p:pic>
        <p:nvPicPr>
          <p:cNvPr id="7578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4" y="2127956"/>
            <a:ext cx="91440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8488"/>
            <a:ext cx="9144000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Box 8"/>
          <p:cNvSpPr txBox="1">
            <a:spLocks noChangeArrowheads="1"/>
          </p:cNvSpPr>
          <p:nvPr/>
        </p:nvSpPr>
        <p:spPr bwMode="auto">
          <a:xfrm>
            <a:off x="68263" y="4038600"/>
            <a:ext cx="8847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CA" altLang="en-US" sz="1800">
                <a:latin typeface="Arial" panose="020B0604020202020204" pitchFamily="34" charset="0"/>
              </a:rPr>
              <a:t>12 Points Major to LCol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1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38"/>
    </mc:Choice>
    <mc:Fallback>
      <p:transition spd="slow" advTm="51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Scoring Criteria (SCRIT)</a:t>
            </a:r>
          </a:p>
        </p:txBody>
      </p:sp>
      <p:sp>
        <p:nvSpPr>
          <p:cNvPr id="43012" name="TextBox 8"/>
          <p:cNvSpPr txBox="1">
            <a:spLocks noChangeArrowheads="1"/>
          </p:cNvSpPr>
          <p:nvPr/>
        </p:nvSpPr>
        <p:spPr bwMode="auto">
          <a:xfrm>
            <a:off x="148431" y="1301132"/>
            <a:ext cx="8847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CA" altLang="en-US" sz="1800" b="1" dirty="0" smtClean="0">
                <a:latin typeface="Arial" panose="020B0604020202020204" pitchFamily="34" charset="0"/>
              </a:rPr>
              <a:t>PROFESSIONAL DEVELOPMENT: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CA" altLang="en-US" sz="1800" dirty="0" smtClean="0">
                <a:latin typeface="Arial" panose="020B0604020202020204" pitchFamily="34" charset="0"/>
              </a:rPr>
              <a:t>7 Points </a:t>
            </a:r>
            <a:r>
              <a:rPr lang="en-CA" altLang="en-US" sz="1800" dirty="0" err="1" smtClean="0">
                <a:latin typeface="Arial" panose="020B0604020202020204" pitchFamily="34" charset="0"/>
              </a:rPr>
              <a:t>Capt</a:t>
            </a:r>
            <a:r>
              <a:rPr lang="en-CA" altLang="en-US" sz="1800" dirty="0" smtClean="0">
                <a:latin typeface="Arial" panose="020B0604020202020204" pitchFamily="34" charset="0"/>
              </a:rPr>
              <a:t> to Major</a:t>
            </a:r>
          </a:p>
        </p:txBody>
      </p:sp>
      <p:pic>
        <p:nvPicPr>
          <p:cNvPr id="7782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7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18"/>
    </mc:Choice>
    <mc:Fallback>
      <p:transition spd="slow" advTm="85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Scoring Criteria (SCRIT)</a:t>
            </a:r>
          </a:p>
        </p:txBody>
      </p:sp>
      <p:sp>
        <p:nvSpPr>
          <p:cNvPr id="43012" name="TextBox 8"/>
          <p:cNvSpPr txBox="1">
            <a:spLocks noChangeArrowheads="1"/>
          </p:cNvSpPr>
          <p:nvPr/>
        </p:nvSpPr>
        <p:spPr bwMode="auto">
          <a:xfrm>
            <a:off x="31044" y="1246187"/>
            <a:ext cx="8847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CA" altLang="en-US" sz="1800" b="1" dirty="0" smtClean="0">
                <a:latin typeface="Arial" panose="020B0604020202020204" pitchFamily="34" charset="0"/>
              </a:rPr>
              <a:t>PROFESSIONAL DEVELOPMENT: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CA" altLang="en-US" sz="1800" dirty="0" smtClean="0">
                <a:latin typeface="Arial" panose="020B0604020202020204" pitchFamily="34" charset="0"/>
              </a:rPr>
              <a:t>7 Points Major to </a:t>
            </a:r>
            <a:r>
              <a:rPr lang="en-CA" altLang="en-US" sz="1800" dirty="0" err="1" smtClean="0">
                <a:latin typeface="Arial" panose="020B0604020202020204" pitchFamily="34" charset="0"/>
              </a:rPr>
              <a:t>LCol</a:t>
            </a:r>
            <a:endParaRPr lang="en-CA" altLang="en-US" sz="1800" dirty="0" smtClean="0">
              <a:latin typeface="Arial" panose="020B0604020202020204" pitchFamily="34" charset="0"/>
            </a:endParaRPr>
          </a:p>
        </p:txBody>
      </p:sp>
      <p:pic>
        <p:nvPicPr>
          <p:cNvPr id="7987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" y="2133600"/>
            <a:ext cx="91440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4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64"/>
    </mc:Choice>
    <mc:Fallback>
      <p:transition spd="slow" advTm="18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Scoring Criteria (SCRIT)</a:t>
            </a:r>
          </a:p>
        </p:txBody>
      </p:sp>
      <p:sp>
        <p:nvSpPr>
          <p:cNvPr id="43012" name="TextBox 8"/>
          <p:cNvSpPr txBox="1">
            <a:spLocks noChangeArrowheads="1"/>
          </p:cNvSpPr>
          <p:nvPr/>
        </p:nvSpPr>
        <p:spPr bwMode="auto">
          <a:xfrm>
            <a:off x="0" y="1202354"/>
            <a:ext cx="8847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CA" altLang="en-US" sz="1800" b="1" dirty="0" smtClean="0">
                <a:latin typeface="Arial" panose="020B0604020202020204" pitchFamily="34" charset="0"/>
              </a:rPr>
              <a:t>EMPLOYMENT / EXPERIENCE: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CA" altLang="en-US" sz="1800" dirty="0" smtClean="0">
                <a:latin typeface="Arial" panose="020B0604020202020204" pitchFamily="34" charset="0"/>
              </a:rPr>
              <a:t>10 Points </a:t>
            </a:r>
            <a:r>
              <a:rPr lang="en-CA" altLang="en-US" sz="1800" dirty="0" err="1" smtClean="0">
                <a:latin typeface="Arial" panose="020B0604020202020204" pitchFamily="34" charset="0"/>
              </a:rPr>
              <a:t>Capt</a:t>
            </a:r>
            <a:r>
              <a:rPr lang="en-CA" altLang="en-US" sz="1800" dirty="0" smtClean="0">
                <a:latin typeface="Arial" panose="020B0604020202020204" pitchFamily="34" charset="0"/>
              </a:rPr>
              <a:t> to Major</a:t>
            </a:r>
          </a:p>
        </p:txBody>
      </p:sp>
      <p:pic>
        <p:nvPicPr>
          <p:cNvPr id="8192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4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17"/>
    </mc:Choice>
    <mc:Fallback>
      <p:transition spd="slow" advTm="38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Scoring Criteria (SCRIT)</a:t>
            </a:r>
          </a:p>
        </p:txBody>
      </p:sp>
      <p:sp>
        <p:nvSpPr>
          <p:cNvPr id="43012" name="TextBox 8"/>
          <p:cNvSpPr txBox="1">
            <a:spLocks noChangeArrowheads="1"/>
          </p:cNvSpPr>
          <p:nvPr/>
        </p:nvSpPr>
        <p:spPr bwMode="auto">
          <a:xfrm>
            <a:off x="25400" y="1354754"/>
            <a:ext cx="8847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CA" altLang="en-US" sz="1800" b="1" dirty="0" smtClean="0">
                <a:latin typeface="Arial" panose="020B0604020202020204" pitchFamily="34" charset="0"/>
              </a:rPr>
              <a:t>EMPLOYMENT / EXPERIENCE: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CA" altLang="en-US" sz="1800" dirty="0" smtClean="0">
                <a:latin typeface="Arial" panose="020B0604020202020204" pitchFamily="34" charset="0"/>
              </a:rPr>
              <a:t>10 Points Major to </a:t>
            </a:r>
            <a:r>
              <a:rPr lang="en-CA" altLang="en-US" sz="1800" dirty="0" err="1" smtClean="0">
                <a:latin typeface="Arial" panose="020B0604020202020204" pitchFamily="34" charset="0"/>
              </a:rPr>
              <a:t>LCol</a:t>
            </a:r>
            <a:endParaRPr lang="en-CA" altLang="en-US" sz="1800" dirty="0" smtClean="0">
              <a:latin typeface="Arial" panose="020B0604020202020204" pitchFamily="34" charset="0"/>
            </a:endParaRPr>
          </a:p>
        </p:txBody>
      </p:sp>
      <p:pic>
        <p:nvPicPr>
          <p:cNvPr id="8397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5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"/>
    </mc:Choice>
    <mc:Fallback>
      <p:transition spd="slow" advTm="1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50" dirty="0" err="1" smtClean="0"/>
              <a:t>DGMC</a:t>
            </a:r>
            <a:endParaRPr lang="en-CA" sz="2450" dirty="0"/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114300" y="2057400"/>
            <a:ext cx="8915400" cy="2895600"/>
            <a:chOff x="0" y="3200400"/>
            <a:chExt cx="8915400" cy="2895600"/>
          </a:xfrm>
        </p:grpSpPr>
        <p:grpSp>
          <p:nvGrpSpPr>
            <p:cNvPr id="17413" name="Group 5"/>
            <p:cNvGrpSpPr>
              <a:grpSpLocks noChangeAspect="1"/>
            </p:cNvGrpSpPr>
            <p:nvPr/>
          </p:nvGrpSpPr>
          <p:grpSpPr bwMode="auto">
            <a:xfrm>
              <a:off x="0" y="3200400"/>
              <a:ext cx="8915400" cy="2644775"/>
              <a:chOff x="40" y="1629"/>
              <a:chExt cx="5616" cy="1666"/>
            </a:xfrm>
          </p:grpSpPr>
          <p:sp>
            <p:nvSpPr>
              <p:cNvPr id="17419" name="AutoShape 6"/>
              <p:cNvSpPr>
                <a:spLocks noChangeAspect="1" noChangeArrowheads="1" noTextEdit="1"/>
              </p:cNvSpPr>
              <p:nvPr/>
            </p:nvSpPr>
            <p:spPr bwMode="auto">
              <a:xfrm>
                <a:off x="40" y="1629"/>
                <a:ext cx="5616" cy="1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20" name="Rectangle 7"/>
              <p:cNvSpPr>
                <a:spLocks noChangeArrowheads="1"/>
              </p:cNvSpPr>
              <p:nvPr/>
            </p:nvSpPr>
            <p:spPr bwMode="auto">
              <a:xfrm>
                <a:off x="103" y="2716"/>
                <a:ext cx="624" cy="27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421" name="Line 8"/>
              <p:cNvSpPr>
                <a:spLocks noChangeShapeType="1"/>
              </p:cNvSpPr>
              <p:nvPr/>
            </p:nvSpPr>
            <p:spPr bwMode="auto">
              <a:xfrm>
                <a:off x="2847" y="1827"/>
                <a:ext cx="0" cy="5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22" name="Line 9"/>
              <p:cNvSpPr>
                <a:spLocks noChangeShapeType="1"/>
              </p:cNvSpPr>
              <p:nvPr/>
            </p:nvSpPr>
            <p:spPr bwMode="auto">
              <a:xfrm>
                <a:off x="241" y="1878"/>
                <a:ext cx="0" cy="5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23" name="Line 10"/>
              <p:cNvSpPr>
                <a:spLocks noChangeShapeType="1"/>
              </p:cNvSpPr>
              <p:nvPr/>
            </p:nvSpPr>
            <p:spPr bwMode="auto">
              <a:xfrm>
                <a:off x="1358" y="1878"/>
                <a:ext cx="0" cy="5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24" name="Line 11"/>
              <p:cNvSpPr>
                <a:spLocks noChangeShapeType="1"/>
              </p:cNvSpPr>
              <p:nvPr/>
            </p:nvSpPr>
            <p:spPr bwMode="auto">
              <a:xfrm>
                <a:off x="2471" y="1878"/>
                <a:ext cx="0" cy="5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25" name="Line 12"/>
              <p:cNvSpPr>
                <a:spLocks noChangeShapeType="1"/>
              </p:cNvSpPr>
              <p:nvPr/>
            </p:nvSpPr>
            <p:spPr bwMode="auto">
              <a:xfrm>
                <a:off x="4614" y="1878"/>
                <a:ext cx="0" cy="5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26" name="Line 13"/>
              <p:cNvSpPr>
                <a:spLocks noChangeShapeType="1"/>
              </p:cNvSpPr>
              <p:nvPr/>
            </p:nvSpPr>
            <p:spPr bwMode="auto">
              <a:xfrm>
                <a:off x="241" y="1878"/>
                <a:ext cx="111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27" name="Line 14"/>
              <p:cNvSpPr>
                <a:spLocks noChangeShapeType="1"/>
              </p:cNvSpPr>
              <p:nvPr/>
            </p:nvSpPr>
            <p:spPr bwMode="auto">
              <a:xfrm>
                <a:off x="1358" y="1878"/>
                <a:ext cx="1113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28" name="Line 15"/>
              <p:cNvSpPr>
                <a:spLocks noChangeShapeType="1"/>
              </p:cNvSpPr>
              <p:nvPr/>
            </p:nvSpPr>
            <p:spPr bwMode="auto">
              <a:xfrm>
                <a:off x="2471" y="1878"/>
                <a:ext cx="376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29" name="Line 16"/>
              <p:cNvSpPr>
                <a:spLocks noChangeShapeType="1"/>
              </p:cNvSpPr>
              <p:nvPr/>
            </p:nvSpPr>
            <p:spPr bwMode="auto">
              <a:xfrm>
                <a:off x="2847" y="1878"/>
                <a:ext cx="176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30" name="Line 17"/>
              <p:cNvSpPr>
                <a:spLocks noChangeShapeType="1"/>
              </p:cNvSpPr>
              <p:nvPr/>
            </p:nvSpPr>
            <p:spPr bwMode="auto">
              <a:xfrm>
                <a:off x="241" y="1929"/>
                <a:ext cx="0" cy="235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31" name="Line 18"/>
              <p:cNvSpPr>
                <a:spLocks noChangeShapeType="1"/>
              </p:cNvSpPr>
              <p:nvPr/>
            </p:nvSpPr>
            <p:spPr bwMode="auto">
              <a:xfrm>
                <a:off x="241" y="2164"/>
                <a:ext cx="4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32" name="Line 19"/>
              <p:cNvSpPr>
                <a:spLocks noChangeShapeType="1"/>
              </p:cNvSpPr>
              <p:nvPr/>
            </p:nvSpPr>
            <p:spPr bwMode="auto">
              <a:xfrm flipV="1">
                <a:off x="793" y="2299"/>
                <a:ext cx="0" cy="235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33" name="Line 20"/>
              <p:cNvSpPr>
                <a:spLocks noChangeShapeType="1"/>
              </p:cNvSpPr>
              <p:nvPr/>
            </p:nvSpPr>
            <p:spPr bwMode="auto">
              <a:xfrm>
                <a:off x="793" y="2299"/>
                <a:ext cx="0" cy="235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34" name="Line 21"/>
              <p:cNvSpPr>
                <a:spLocks noChangeShapeType="1"/>
              </p:cNvSpPr>
              <p:nvPr/>
            </p:nvSpPr>
            <p:spPr bwMode="auto">
              <a:xfrm>
                <a:off x="741" y="2534"/>
                <a:ext cx="52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35" name="Line 22"/>
              <p:cNvSpPr>
                <a:spLocks noChangeShapeType="1"/>
              </p:cNvSpPr>
              <p:nvPr/>
            </p:nvSpPr>
            <p:spPr bwMode="auto">
              <a:xfrm>
                <a:off x="793" y="2534"/>
                <a:ext cx="51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36" name="Line 23"/>
              <p:cNvSpPr>
                <a:spLocks noChangeShapeType="1"/>
              </p:cNvSpPr>
              <p:nvPr/>
            </p:nvSpPr>
            <p:spPr bwMode="auto">
              <a:xfrm>
                <a:off x="739" y="2834"/>
                <a:ext cx="54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37" name="Line 24"/>
              <p:cNvSpPr>
                <a:spLocks noChangeShapeType="1"/>
              </p:cNvSpPr>
              <p:nvPr/>
            </p:nvSpPr>
            <p:spPr bwMode="auto">
              <a:xfrm>
                <a:off x="793" y="2834"/>
                <a:ext cx="51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38" name="Line 25"/>
              <p:cNvSpPr>
                <a:spLocks noChangeShapeType="1"/>
              </p:cNvSpPr>
              <p:nvPr/>
            </p:nvSpPr>
            <p:spPr bwMode="auto">
              <a:xfrm>
                <a:off x="741" y="3153"/>
                <a:ext cx="52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39" name="Line 27"/>
              <p:cNvSpPr>
                <a:spLocks noChangeShapeType="1"/>
              </p:cNvSpPr>
              <p:nvPr/>
            </p:nvSpPr>
            <p:spPr bwMode="auto">
              <a:xfrm flipV="1">
                <a:off x="793" y="2534"/>
                <a:ext cx="0" cy="30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40" name="Line 28"/>
              <p:cNvSpPr>
                <a:spLocks noChangeShapeType="1"/>
              </p:cNvSpPr>
              <p:nvPr/>
            </p:nvSpPr>
            <p:spPr bwMode="auto">
              <a:xfrm>
                <a:off x="793" y="2534"/>
                <a:ext cx="0" cy="30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41" name="Line 29"/>
              <p:cNvSpPr>
                <a:spLocks noChangeShapeType="1"/>
              </p:cNvSpPr>
              <p:nvPr/>
            </p:nvSpPr>
            <p:spPr bwMode="auto">
              <a:xfrm flipV="1">
                <a:off x="793" y="2834"/>
                <a:ext cx="0" cy="31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42" name="Line 30"/>
              <p:cNvSpPr>
                <a:spLocks noChangeShapeType="1"/>
              </p:cNvSpPr>
              <p:nvPr/>
            </p:nvSpPr>
            <p:spPr bwMode="auto">
              <a:xfrm>
                <a:off x="793" y="2834"/>
                <a:ext cx="0" cy="31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43" name="Rectangle 31"/>
              <p:cNvSpPr>
                <a:spLocks noChangeArrowheads="1"/>
              </p:cNvSpPr>
              <p:nvPr/>
            </p:nvSpPr>
            <p:spPr bwMode="auto">
              <a:xfrm>
                <a:off x="122" y="2402"/>
                <a:ext cx="619" cy="267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444" name="Rectangle 32"/>
              <p:cNvSpPr>
                <a:spLocks noChangeArrowheads="1"/>
              </p:cNvSpPr>
              <p:nvPr/>
            </p:nvSpPr>
            <p:spPr bwMode="auto">
              <a:xfrm>
                <a:off x="184" y="2418"/>
                <a:ext cx="5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FFFFFF"/>
                    </a:solidFill>
                  </a:rPr>
                  <a:t>D Mil C 2 / DCM 2</a:t>
                </a:r>
                <a:endParaRPr lang="en-CA" altLang="en-US" sz="1800"/>
              </a:p>
            </p:txBody>
          </p:sp>
          <p:sp>
            <p:nvSpPr>
              <p:cNvPr id="17445" name="Rectangle 33"/>
              <p:cNvSpPr>
                <a:spLocks noChangeArrowheads="1"/>
              </p:cNvSpPr>
              <p:nvPr/>
            </p:nvSpPr>
            <p:spPr bwMode="auto">
              <a:xfrm>
                <a:off x="246" y="2495"/>
                <a:ext cx="400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000000"/>
                    </a:solidFill>
                  </a:rPr>
                  <a:t>Navy / Marine</a:t>
                </a:r>
                <a:endParaRPr lang="en-CA" altLang="en-US" sz="1800"/>
              </a:p>
            </p:txBody>
          </p:sp>
          <p:sp>
            <p:nvSpPr>
              <p:cNvPr id="17446" name="Rectangle 34"/>
              <p:cNvSpPr>
                <a:spLocks noChangeArrowheads="1"/>
              </p:cNvSpPr>
              <p:nvPr/>
            </p:nvSpPr>
            <p:spPr bwMode="auto">
              <a:xfrm>
                <a:off x="844" y="2402"/>
                <a:ext cx="619" cy="267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447" name="Rectangle 35"/>
              <p:cNvSpPr>
                <a:spLocks noChangeArrowheads="1"/>
              </p:cNvSpPr>
              <p:nvPr/>
            </p:nvSpPr>
            <p:spPr bwMode="auto">
              <a:xfrm>
                <a:off x="906" y="2418"/>
                <a:ext cx="5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FFFFFF"/>
                    </a:solidFill>
                  </a:rPr>
                  <a:t>D Mil C 3 / DCM 3</a:t>
                </a:r>
                <a:endParaRPr lang="en-CA" altLang="en-US" sz="1800"/>
              </a:p>
            </p:txBody>
          </p:sp>
          <p:sp>
            <p:nvSpPr>
              <p:cNvPr id="17448" name="Rectangle 36"/>
              <p:cNvSpPr>
                <a:spLocks noChangeArrowheads="1"/>
              </p:cNvSpPr>
              <p:nvPr/>
            </p:nvSpPr>
            <p:spPr bwMode="auto">
              <a:xfrm>
                <a:off x="970" y="2495"/>
                <a:ext cx="396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000000"/>
                    </a:solidFill>
                  </a:rPr>
                  <a:t>Army / </a:t>
                </a:r>
                <a:r>
                  <a:rPr lang="fr-CA" altLang="en-US" sz="800">
                    <a:solidFill>
                      <a:srgbClr val="000000"/>
                    </a:solidFill>
                  </a:rPr>
                  <a:t>Armée</a:t>
                </a:r>
                <a:endParaRPr lang="fr-CA" altLang="en-US" sz="1800"/>
              </a:p>
            </p:txBody>
          </p:sp>
          <p:sp>
            <p:nvSpPr>
              <p:cNvPr id="17449" name="Rectangle 37"/>
              <p:cNvSpPr>
                <a:spLocks noChangeArrowheads="1"/>
              </p:cNvSpPr>
              <p:nvPr/>
            </p:nvSpPr>
            <p:spPr bwMode="auto">
              <a:xfrm>
                <a:off x="115" y="2704"/>
                <a:ext cx="624" cy="272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450" name="Rectangle 38"/>
              <p:cNvSpPr>
                <a:spLocks noChangeArrowheads="1"/>
              </p:cNvSpPr>
              <p:nvPr/>
            </p:nvSpPr>
            <p:spPr bwMode="auto">
              <a:xfrm>
                <a:off x="179" y="2723"/>
                <a:ext cx="5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FFFFFF"/>
                    </a:solidFill>
                  </a:rPr>
                  <a:t>D Mil C 4 / DCM 4</a:t>
                </a:r>
                <a:endParaRPr lang="en-CA" altLang="en-US" sz="1800"/>
              </a:p>
            </p:txBody>
          </p:sp>
          <p:sp>
            <p:nvSpPr>
              <p:cNvPr id="17451" name="Rectangle 39"/>
              <p:cNvSpPr>
                <a:spLocks noChangeArrowheads="1"/>
              </p:cNvSpPr>
              <p:nvPr/>
            </p:nvSpPr>
            <p:spPr bwMode="auto">
              <a:xfrm>
                <a:off x="164" y="2800"/>
                <a:ext cx="548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000000"/>
                    </a:solidFill>
                  </a:rPr>
                  <a:t>Air Force / Aviation</a:t>
                </a:r>
                <a:endParaRPr lang="en-CA" altLang="en-US" sz="1800"/>
              </a:p>
            </p:txBody>
          </p:sp>
          <p:sp>
            <p:nvSpPr>
              <p:cNvPr id="17452" name="Rectangle 40"/>
              <p:cNvSpPr>
                <a:spLocks noChangeArrowheads="1"/>
              </p:cNvSpPr>
              <p:nvPr/>
            </p:nvSpPr>
            <p:spPr bwMode="auto">
              <a:xfrm>
                <a:off x="269" y="2877"/>
                <a:ext cx="33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 dirty="0" err="1">
                    <a:solidFill>
                      <a:srgbClr val="000000"/>
                    </a:solidFill>
                  </a:rPr>
                  <a:t>LCol</a:t>
                </a:r>
                <a:r>
                  <a:rPr lang="en-CA" altLang="en-US" sz="800" dirty="0">
                    <a:solidFill>
                      <a:srgbClr val="000000"/>
                    </a:solidFill>
                  </a:rPr>
                  <a:t> </a:t>
                </a:r>
                <a:r>
                  <a:rPr lang="en-CA" altLang="en-US" sz="800" dirty="0" smtClean="0">
                    <a:solidFill>
                      <a:srgbClr val="000000"/>
                    </a:solidFill>
                  </a:rPr>
                  <a:t>Wright</a:t>
                </a:r>
                <a:endParaRPr lang="en-CA" altLang="en-US" sz="8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CA" altLang="en-US" sz="1800" dirty="0"/>
              </a:p>
            </p:txBody>
          </p:sp>
          <p:sp>
            <p:nvSpPr>
              <p:cNvPr id="17453" name="Rectangle 41"/>
              <p:cNvSpPr>
                <a:spLocks noChangeArrowheads="1"/>
              </p:cNvSpPr>
              <p:nvPr/>
            </p:nvSpPr>
            <p:spPr bwMode="auto">
              <a:xfrm>
                <a:off x="115" y="2704"/>
                <a:ext cx="624" cy="27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454" name="Rectangle 42"/>
              <p:cNvSpPr>
                <a:spLocks noChangeArrowheads="1"/>
              </p:cNvSpPr>
              <p:nvPr/>
            </p:nvSpPr>
            <p:spPr bwMode="auto">
              <a:xfrm>
                <a:off x="844" y="2702"/>
                <a:ext cx="619" cy="267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455" name="Rectangle 43"/>
              <p:cNvSpPr>
                <a:spLocks noChangeArrowheads="1"/>
              </p:cNvSpPr>
              <p:nvPr/>
            </p:nvSpPr>
            <p:spPr bwMode="auto">
              <a:xfrm>
                <a:off x="906" y="2718"/>
                <a:ext cx="5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FFFFFF"/>
                    </a:solidFill>
                  </a:rPr>
                  <a:t>D Mil C 5 / DCM 5</a:t>
                </a:r>
                <a:endParaRPr lang="en-CA" altLang="en-US" sz="1800"/>
              </a:p>
            </p:txBody>
          </p:sp>
          <p:sp>
            <p:nvSpPr>
              <p:cNvPr id="17456" name="Rectangle 44"/>
              <p:cNvSpPr>
                <a:spLocks noChangeArrowheads="1"/>
              </p:cNvSpPr>
              <p:nvPr/>
            </p:nvSpPr>
            <p:spPr bwMode="auto">
              <a:xfrm>
                <a:off x="872" y="2795"/>
                <a:ext cx="580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000000"/>
                    </a:solidFill>
                  </a:rPr>
                  <a:t>Common / </a:t>
                </a:r>
                <a:r>
                  <a:rPr lang="fr-CA" altLang="en-US" sz="800">
                    <a:solidFill>
                      <a:srgbClr val="000000"/>
                    </a:solidFill>
                  </a:rPr>
                  <a:t>Commun</a:t>
                </a:r>
                <a:endParaRPr lang="fr-CA" altLang="en-US" sz="1800"/>
              </a:p>
            </p:txBody>
          </p:sp>
          <p:sp>
            <p:nvSpPr>
              <p:cNvPr id="17457" name="Rectangle 45"/>
              <p:cNvSpPr>
                <a:spLocks noChangeArrowheads="1"/>
              </p:cNvSpPr>
              <p:nvPr/>
            </p:nvSpPr>
            <p:spPr bwMode="auto">
              <a:xfrm>
                <a:off x="122" y="3020"/>
                <a:ext cx="619" cy="268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458" name="Rectangle 46"/>
              <p:cNvSpPr>
                <a:spLocks noChangeArrowheads="1"/>
              </p:cNvSpPr>
              <p:nvPr/>
            </p:nvSpPr>
            <p:spPr bwMode="auto">
              <a:xfrm>
                <a:off x="177" y="3037"/>
                <a:ext cx="535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FFFFFF"/>
                    </a:solidFill>
                  </a:rPr>
                  <a:t>D Mil C 6 / DCM 6</a:t>
                </a:r>
                <a:endParaRPr lang="en-CA" altLang="en-US" sz="1800"/>
              </a:p>
            </p:txBody>
          </p:sp>
          <p:sp>
            <p:nvSpPr>
              <p:cNvPr id="17459" name="Rectangle 47"/>
              <p:cNvSpPr>
                <a:spLocks noChangeArrowheads="1"/>
              </p:cNvSpPr>
              <p:nvPr/>
            </p:nvSpPr>
            <p:spPr bwMode="auto">
              <a:xfrm>
                <a:off x="328" y="3114"/>
                <a:ext cx="226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000000"/>
                    </a:solidFill>
                  </a:rPr>
                  <a:t>Support</a:t>
                </a:r>
                <a:endParaRPr lang="en-CA" altLang="en-US" sz="1800"/>
              </a:p>
            </p:txBody>
          </p:sp>
          <p:sp>
            <p:nvSpPr>
              <p:cNvPr id="17460" name="Rectangle 51"/>
              <p:cNvSpPr>
                <a:spLocks noChangeArrowheads="1"/>
              </p:cNvSpPr>
              <p:nvPr/>
            </p:nvSpPr>
            <p:spPr bwMode="auto">
              <a:xfrm>
                <a:off x="288" y="2032"/>
                <a:ext cx="1009" cy="267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461" name="Rectangle 52"/>
              <p:cNvSpPr>
                <a:spLocks noChangeArrowheads="1"/>
              </p:cNvSpPr>
              <p:nvPr/>
            </p:nvSpPr>
            <p:spPr bwMode="auto">
              <a:xfrm>
                <a:off x="599" y="2048"/>
                <a:ext cx="412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FFFFFF"/>
                    </a:solidFill>
                  </a:rPr>
                  <a:t>D Mil C / DCM</a:t>
                </a:r>
                <a:endParaRPr lang="en-CA" altLang="en-US" sz="1800"/>
              </a:p>
            </p:txBody>
          </p:sp>
          <p:sp>
            <p:nvSpPr>
              <p:cNvPr id="17462" name="Rectangle 53"/>
              <p:cNvSpPr>
                <a:spLocks noChangeArrowheads="1"/>
              </p:cNvSpPr>
              <p:nvPr/>
            </p:nvSpPr>
            <p:spPr bwMode="auto">
              <a:xfrm>
                <a:off x="492" y="2125"/>
                <a:ext cx="61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000000"/>
                    </a:solidFill>
                  </a:rPr>
                  <a:t>Career Management</a:t>
                </a:r>
                <a:endParaRPr lang="en-CA" altLang="en-US" sz="1800"/>
              </a:p>
            </p:txBody>
          </p:sp>
          <p:sp>
            <p:nvSpPr>
              <p:cNvPr id="17463" name="Rectangle 54"/>
              <p:cNvSpPr>
                <a:spLocks noChangeArrowheads="1"/>
              </p:cNvSpPr>
              <p:nvPr/>
            </p:nvSpPr>
            <p:spPr bwMode="auto">
              <a:xfrm>
                <a:off x="560" y="2202"/>
                <a:ext cx="490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fr-CA" altLang="en-US" sz="800" dirty="0" smtClean="0">
                    <a:solidFill>
                      <a:srgbClr val="000000"/>
                    </a:solidFill>
                  </a:rPr>
                  <a:t>Col </a:t>
                </a:r>
                <a:r>
                  <a:rPr lang="fr-CA" altLang="en-US" sz="800" dirty="0" err="1" smtClean="0">
                    <a:solidFill>
                      <a:srgbClr val="000000"/>
                    </a:solidFill>
                  </a:rPr>
                  <a:t>Frederickson</a:t>
                </a:r>
                <a:endParaRPr lang="fr-CA" altLang="en-US" sz="1800" dirty="0"/>
              </a:p>
            </p:txBody>
          </p:sp>
          <p:sp>
            <p:nvSpPr>
              <p:cNvPr id="17464" name="Line 55"/>
              <p:cNvSpPr>
                <a:spLocks noChangeShapeType="1"/>
              </p:cNvSpPr>
              <p:nvPr/>
            </p:nvSpPr>
            <p:spPr bwMode="auto">
              <a:xfrm>
                <a:off x="1358" y="1929"/>
                <a:ext cx="0" cy="235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65" name="Line 56"/>
              <p:cNvSpPr>
                <a:spLocks noChangeShapeType="1"/>
              </p:cNvSpPr>
              <p:nvPr/>
            </p:nvSpPr>
            <p:spPr bwMode="auto">
              <a:xfrm>
                <a:off x="1358" y="2164"/>
                <a:ext cx="47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66" name="Rectangle 57"/>
              <p:cNvSpPr>
                <a:spLocks noChangeArrowheads="1"/>
              </p:cNvSpPr>
              <p:nvPr/>
            </p:nvSpPr>
            <p:spPr bwMode="auto">
              <a:xfrm>
                <a:off x="1405" y="2032"/>
                <a:ext cx="1009" cy="267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467" name="Rectangle 58"/>
              <p:cNvSpPr>
                <a:spLocks noChangeArrowheads="1"/>
              </p:cNvSpPr>
              <p:nvPr/>
            </p:nvSpPr>
            <p:spPr bwMode="auto">
              <a:xfrm>
                <a:off x="1759" y="2048"/>
                <a:ext cx="321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FFFFFF"/>
                    </a:solidFill>
                  </a:rPr>
                  <a:t>DSA / DNS</a:t>
                </a:r>
                <a:endParaRPr lang="en-CA" altLang="en-US" sz="1800"/>
              </a:p>
            </p:txBody>
          </p:sp>
          <p:sp>
            <p:nvSpPr>
              <p:cNvPr id="17468" name="Rectangle 59"/>
              <p:cNvSpPr>
                <a:spLocks noChangeArrowheads="1"/>
              </p:cNvSpPr>
              <p:nvPr/>
            </p:nvSpPr>
            <p:spPr bwMode="auto">
              <a:xfrm>
                <a:off x="1616" y="2125"/>
                <a:ext cx="598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000000"/>
                    </a:solidFill>
                  </a:rPr>
                  <a:t>Senior Appointments</a:t>
                </a:r>
                <a:endParaRPr lang="en-CA" altLang="en-US" sz="1800"/>
              </a:p>
            </p:txBody>
          </p:sp>
          <p:sp>
            <p:nvSpPr>
              <p:cNvPr id="17469" name="Rectangle 60"/>
              <p:cNvSpPr>
                <a:spLocks noChangeArrowheads="1"/>
              </p:cNvSpPr>
              <p:nvPr/>
            </p:nvSpPr>
            <p:spPr bwMode="auto">
              <a:xfrm>
                <a:off x="1919" y="2202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CA" altLang="en-US" sz="1800" dirty="0"/>
              </a:p>
            </p:txBody>
          </p:sp>
          <p:sp>
            <p:nvSpPr>
              <p:cNvPr id="17470" name="Line 61"/>
              <p:cNvSpPr>
                <a:spLocks noChangeShapeType="1"/>
              </p:cNvSpPr>
              <p:nvPr/>
            </p:nvSpPr>
            <p:spPr bwMode="auto">
              <a:xfrm>
                <a:off x="2471" y="1929"/>
                <a:ext cx="0" cy="235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71" name="Line 62"/>
              <p:cNvSpPr>
                <a:spLocks noChangeShapeType="1"/>
              </p:cNvSpPr>
              <p:nvPr/>
            </p:nvSpPr>
            <p:spPr bwMode="auto">
              <a:xfrm>
                <a:off x="2471" y="2164"/>
                <a:ext cx="46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72" name="Line 63"/>
              <p:cNvSpPr>
                <a:spLocks noChangeShapeType="1"/>
              </p:cNvSpPr>
              <p:nvPr/>
            </p:nvSpPr>
            <p:spPr bwMode="auto">
              <a:xfrm flipV="1">
                <a:off x="3022" y="2299"/>
                <a:ext cx="0" cy="235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73" name="Line 64"/>
              <p:cNvSpPr>
                <a:spLocks noChangeShapeType="1"/>
              </p:cNvSpPr>
              <p:nvPr/>
            </p:nvSpPr>
            <p:spPr bwMode="auto">
              <a:xfrm>
                <a:off x="3022" y="2299"/>
                <a:ext cx="0" cy="235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74" name="Line 65"/>
              <p:cNvSpPr>
                <a:spLocks noChangeShapeType="1"/>
              </p:cNvSpPr>
              <p:nvPr/>
            </p:nvSpPr>
            <p:spPr bwMode="auto">
              <a:xfrm>
                <a:off x="2971" y="2534"/>
                <a:ext cx="51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75" name="Line 66"/>
              <p:cNvSpPr>
                <a:spLocks noChangeShapeType="1"/>
              </p:cNvSpPr>
              <p:nvPr/>
            </p:nvSpPr>
            <p:spPr bwMode="auto">
              <a:xfrm>
                <a:off x="3022" y="2534"/>
                <a:ext cx="52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76" name="Line 67"/>
              <p:cNvSpPr>
                <a:spLocks noChangeShapeType="1"/>
              </p:cNvSpPr>
              <p:nvPr/>
            </p:nvSpPr>
            <p:spPr bwMode="auto">
              <a:xfrm>
                <a:off x="2971" y="2834"/>
                <a:ext cx="51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77" name="Line 68"/>
              <p:cNvSpPr>
                <a:spLocks noChangeShapeType="1"/>
              </p:cNvSpPr>
              <p:nvPr/>
            </p:nvSpPr>
            <p:spPr bwMode="auto">
              <a:xfrm>
                <a:off x="3022" y="2834"/>
                <a:ext cx="52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78" name="Line 69"/>
              <p:cNvSpPr>
                <a:spLocks noChangeShapeType="1"/>
              </p:cNvSpPr>
              <p:nvPr/>
            </p:nvSpPr>
            <p:spPr bwMode="auto">
              <a:xfrm flipV="1">
                <a:off x="3022" y="2534"/>
                <a:ext cx="0" cy="30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79" name="Line 70"/>
              <p:cNvSpPr>
                <a:spLocks noChangeShapeType="1"/>
              </p:cNvSpPr>
              <p:nvPr/>
            </p:nvSpPr>
            <p:spPr bwMode="auto">
              <a:xfrm>
                <a:off x="3022" y="2534"/>
                <a:ext cx="0" cy="30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80" name="Rectangle 71"/>
              <p:cNvSpPr>
                <a:spLocks noChangeArrowheads="1"/>
              </p:cNvSpPr>
              <p:nvPr/>
            </p:nvSpPr>
            <p:spPr bwMode="auto">
              <a:xfrm>
                <a:off x="2351" y="2402"/>
                <a:ext cx="620" cy="267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481" name="Rectangle 72"/>
              <p:cNvSpPr>
                <a:spLocks noChangeArrowheads="1"/>
              </p:cNvSpPr>
              <p:nvPr/>
            </p:nvSpPr>
            <p:spPr bwMode="auto">
              <a:xfrm>
                <a:off x="2400" y="2418"/>
                <a:ext cx="54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FFFFFF"/>
                    </a:solidFill>
                  </a:rPr>
                  <a:t>DMCA 2 / DACM 2</a:t>
                </a:r>
                <a:endParaRPr lang="en-CA" altLang="en-US" sz="1800"/>
              </a:p>
            </p:txBody>
          </p:sp>
          <p:sp>
            <p:nvSpPr>
              <p:cNvPr id="17482" name="Rectangle 73"/>
              <p:cNvSpPr>
                <a:spLocks noChangeArrowheads="1"/>
              </p:cNvSpPr>
              <p:nvPr/>
            </p:nvSpPr>
            <p:spPr bwMode="auto">
              <a:xfrm>
                <a:off x="2452" y="2495"/>
                <a:ext cx="43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000000"/>
                    </a:solidFill>
                  </a:rPr>
                  <a:t>Admin Review</a:t>
                </a:r>
              </a:p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000000"/>
                    </a:solidFill>
                  </a:rPr>
                  <a:t>Examen Admin</a:t>
                </a:r>
                <a:endParaRPr lang="en-CA" altLang="en-US" sz="1800"/>
              </a:p>
            </p:txBody>
          </p:sp>
          <p:sp>
            <p:nvSpPr>
              <p:cNvPr id="17483" name="Rectangle 74"/>
              <p:cNvSpPr>
                <a:spLocks noChangeArrowheads="1"/>
              </p:cNvSpPr>
              <p:nvPr/>
            </p:nvSpPr>
            <p:spPr bwMode="auto">
              <a:xfrm>
                <a:off x="3074" y="2402"/>
                <a:ext cx="619" cy="267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484" name="Rectangle 75"/>
              <p:cNvSpPr>
                <a:spLocks noChangeArrowheads="1"/>
              </p:cNvSpPr>
              <p:nvPr/>
            </p:nvSpPr>
            <p:spPr bwMode="auto">
              <a:xfrm>
                <a:off x="3122" y="2418"/>
                <a:ext cx="54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FFFFFF"/>
                    </a:solidFill>
                  </a:rPr>
                  <a:t>DMCA 3 / DACM 3</a:t>
                </a:r>
                <a:endParaRPr lang="en-CA" altLang="en-US" sz="1800"/>
              </a:p>
            </p:txBody>
          </p:sp>
          <p:sp>
            <p:nvSpPr>
              <p:cNvPr id="17485" name="Rectangle 76"/>
              <p:cNvSpPr>
                <a:spLocks noChangeArrowheads="1"/>
              </p:cNvSpPr>
              <p:nvPr/>
            </p:nvSpPr>
            <p:spPr bwMode="auto">
              <a:xfrm>
                <a:off x="3272" y="2495"/>
                <a:ext cx="241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000000"/>
                    </a:solidFill>
                  </a:rPr>
                  <a:t>AR/MEL</a:t>
                </a:r>
              </a:p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000000"/>
                    </a:solidFill>
                  </a:rPr>
                  <a:t>EA/LEM</a:t>
                </a:r>
                <a:endParaRPr lang="en-CA" altLang="en-US" sz="1800"/>
              </a:p>
            </p:txBody>
          </p:sp>
          <p:sp>
            <p:nvSpPr>
              <p:cNvPr id="17486" name="Rectangle 77"/>
              <p:cNvSpPr>
                <a:spLocks noChangeArrowheads="1"/>
              </p:cNvSpPr>
              <p:nvPr/>
            </p:nvSpPr>
            <p:spPr bwMode="auto">
              <a:xfrm>
                <a:off x="2351" y="2702"/>
                <a:ext cx="620" cy="267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487" name="Rectangle 78"/>
              <p:cNvSpPr>
                <a:spLocks noChangeArrowheads="1"/>
              </p:cNvSpPr>
              <p:nvPr/>
            </p:nvSpPr>
            <p:spPr bwMode="auto">
              <a:xfrm>
                <a:off x="2400" y="2718"/>
                <a:ext cx="54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FFFFFF"/>
                    </a:solidFill>
                  </a:rPr>
                  <a:t>DMCA 4 / DACM 4</a:t>
                </a:r>
                <a:endParaRPr lang="en-CA" altLang="en-US" sz="1800"/>
              </a:p>
            </p:txBody>
          </p:sp>
          <p:sp>
            <p:nvSpPr>
              <p:cNvPr id="17488" name="Rectangle 79"/>
              <p:cNvSpPr>
                <a:spLocks noChangeArrowheads="1"/>
              </p:cNvSpPr>
              <p:nvPr/>
            </p:nvSpPr>
            <p:spPr bwMode="auto">
              <a:xfrm>
                <a:off x="2473" y="2795"/>
                <a:ext cx="394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000000"/>
                    </a:solidFill>
                  </a:rPr>
                  <a:t>Release/TOS</a:t>
                </a:r>
              </a:p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fr-CA" altLang="en-US" sz="800">
                    <a:solidFill>
                      <a:srgbClr val="000000"/>
                    </a:solidFill>
                  </a:rPr>
                  <a:t>Libération/CS</a:t>
                </a:r>
                <a:endParaRPr lang="fr-CA" altLang="en-US" sz="1800"/>
              </a:p>
            </p:txBody>
          </p:sp>
          <p:sp>
            <p:nvSpPr>
              <p:cNvPr id="17489" name="Rectangle 80"/>
              <p:cNvSpPr>
                <a:spLocks noChangeArrowheads="1"/>
              </p:cNvSpPr>
              <p:nvPr/>
            </p:nvSpPr>
            <p:spPr bwMode="auto">
              <a:xfrm>
                <a:off x="3074" y="2702"/>
                <a:ext cx="619" cy="267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490" name="Rectangle 81"/>
              <p:cNvSpPr>
                <a:spLocks noChangeArrowheads="1"/>
              </p:cNvSpPr>
              <p:nvPr/>
            </p:nvSpPr>
            <p:spPr bwMode="auto">
              <a:xfrm>
                <a:off x="3384" y="2718"/>
                <a:ext cx="18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FFFFFF"/>
                    </a:solidFill>
                  </a:rPr>
                  <a:t> </a:t>
                </a:r>
                <a:endParaRPr lang="en-CA" altLang="en-US" sz="1800"/>
              </a:p>
            </p:txBody>
          </p:sp>
          <p:sp>
            <p:nvSpPr>
              <p:cNvPr id="17491" name="Rectangle 82"/>
              <p:cNvSpPr>
                <a:spLocks noChangeArrowheads="1"/>
              </p:cNvSpPr>
              <p:nvPr/>
            </p:nvSpPr>
            <p:spPr bwMode="auto">
              <a:xfrm>
                <a:off x="3384" y="2795"/>
                <a:ext cx="18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000000"/>
                    </a:solidFill>
                  </a:rPr>
                  <a:t> </a:t>
                </a:r>
                <a:endParaRPr lang="en-CA" altLang="en-US" sz="1800"/>
              </a:p>
            </p:txBody>
          </p:sp>
          <p:sp>
            <p:nvSpPr>
              <p:cNvPr id="17492" name="Rectangle 83"/>
              <p:cNvSpPr>
                <a:spLocks noChangeArrowheads="1"/>
              </p:cNvSpPr>
              <p:nvPr/>
            </p:nvSpPr>
            <p:spPr bwMode="auto">
              <a:xfrm>
                <a:off x="2517" y="2032"/>
                <a:ext cx="1010" cy="267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493" name="Rectangle 84"/>
              <p:cNvSpPr>
                <a:spLocks noChangeArrowheads="1"/>
              </p:cNvSpPr>
              <p:nvPr/>
            </p:nvSpPr>
            <p:spPr bwMode="auto">
              <a:xfrm>
                <a:off x="2816" y="2048"/>
                <a:ext cx="43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FFFFFF"/>
                    </a:solidFill>
                  </a:rPr>
                  <a:t>DMCA / DACM</a:t>
                </a:r>
                <a:endParaRPr lang="en-CA" altLang="en-US" sz="1800"/>
              </a:p>
            </p:txBody>
          </p:sp>
          <p:sp>
            <p:nvSpPr>
              <p:cNvPr id="17494" name="Rectangle 85"/>
              <p:cNvSpPr>
                <a:spLocks noChangeArrowheads="1"/>
              </p:cNvSpPr>
              <p:nvPr/>
            </p:nvSpPr>
            <p:spPr bwMode="auto">
              <a:xfrm>
                <a:off x="2703" y="2125"/>
                <a:ext cx="648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000000"/>
                    </a:solidFill>
                  </a:rPr>
                  <a:t>Military Careers Admin</a:t>
                </a:r>
                <a:endParaRPr lang="en-CA" altLang="en-US" sz="1800"/>
              </a:p>
            </p:txBody>
          </p:sp>
          <p:sp>
            <p:nvSpPr>
              <p:cNvPr id="17496" name="Line 87"/>
              <p:cNvSpPr>
                <a:spLocks noChangeShapeType="1"/>
              </p:cNvSpPr>
              <p:nvPr/>
            </p:nvSpPr>
            <p:spPr bwMode="auto">
              <a:xfrm>
                <a:off x="4614" y="1929"/>
                <a:ext cx="0" cy="5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97" name="Line 88"/>
              <p:cNvSpPr>
                <a:spLocks noChangeShapeType="1"/>
              </p:cNvSpPr>
              <p:nvPr/>
            </p:nvSpPr>
            <p:spPr bwMode="auto">
              <a:xfrm>
                <a:off x="4078" y="1980"/>
                <a:ext cx="0" cy="52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98" name="Line 89"/>
              <p:cNvSpPr>
                <a:spLocks noChangeShapeType="1"/>
              </p:cNvSpPr>
              <p:nvPr/>
            </p:nvSpPr>
            <p:spPr bwMode="auto">
              <a:xfrm>
                <a:off x="5140" y="1980"/>
                <a:ext cx="0" cy="52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99" name="Line 90"/>
              <p:cNvSpPr>
                <a:spLocks noChangeShapeType="1"/>
              </p:cNvSpPr>
              <p:nvPr/>
            </p:nvSpPr>
            <p:spPr bwMode="auto">
              <a:xfrm>
                <a:off x="4078" y="1980"/>
                <a:ext cx="536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500" name="Line 91"/>
              <p:cNvSpPr>
                <a:spLocks noChangeShapeType="1"/>
              </p:cNvSpPr>
              <p:nvPr/>
            </p:nvSpPr>
            <p:spPr bwMode="auto">
              <a:xfrm>
                <a:off x="4614" y="1980"/>
                <a:ext cx="526" cy="0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501" name="Rectangle 92"/>
              <p:cNvSpPr>
                <a:spLocks noChangeArrowheads="1"/>
              </p:cNvSpPr>
              <p:nvPr/>
            </p:nvSpPr>
            <p:spPr bwMode="auto">
              <a:xfrm>
                <a:off x="3578" y="2032"/>
                <a:ext cx="1010" cy="267"/>
              </a:xfrm>
              <a:prstGeom prst="rect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502" name="Rectangle 93"/>
              <p:cNvSpPr>
                <a:spLocks noChangeArrowheads="1"/>
              </p:cNvSpPr>
              <p:nvPr/>
            </p:nvSpPr>
            <p:spPr bwMode="auto">
              <a:xfrm>
                <a:off x="3828" y="2048"/>
                <a:ext cx="53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FFFFFF"/>
                    </a:solidFill>
                  </a:rPr>
                  <a:t>DMCPG / DPGCM</a:t>
                </a:r>
                <a:endParaRPr lang="en-CA" altLang="en-US" sz="1800"/>
              </a:p>
            </p:txBody>
          </p:sp>
          <p:sp>
            <p:nvSpPr>
              <p:cNvPr id="17503" name="Rectangle 94"/>
              <p:cNvSpPr>
                <a:spLocks noChangeArrowheads="1"/>
              </p:cNvSpPr>
              <p:nvPr/>
            </p:nvSpPr>
            <p:spPr bwMode="auto">
              <a:xfrm>
                <a:off x="3806" y="2125"/>
                <a:ext cx="575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000000"/>
                    </a:solidFill>
                  </a:rPr>
                  <a:t>Policy &amp; Grievances</a:t>
                </a:r>
                <a:endParaRPr lang="en-CA" altLang="en-US" sz="1800"/>
              </a:p>
            </p:txBody>
          </p:sp>
          <p:sp>
            <p:nvSpPr>
              <p:cNvPr id="17505" name="Rectangle 96"/>
              <p:cNvSpPr>
                <a:spLocks noChangeArrowheads="1"/>
              </p:cNvSpPr>
              <p:nvPr/>
            </p:nvSpPr>
            <p:spPr bwMode="auto">
              <a:xfrm>
                <a:off x="4639" y="2032"/>
                <a:ext cx="1010" cy="267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506" name="Rectangle 97"/>
              <p:cNvSpPr>
                <a:spLocks noChangeArrowheads="1"/>
              </p:cNvSpPr>
              <p:nvPr/>
            </p:nvSpPr>
            <p:spPr bwMode="auto">
              <a:xfrm>
                <a:off x="4894" y="2048"/>
                <a:ext cx="5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FFFFFF"/>
                    </a:solidFill>
                  </a:rPr>
                  <a:t>DMCSS / DSSCM</a:t>
                </a:r>
                <a:endParaRPr lang="en-CA" altLang="en-US" sz="1800"/>
              </a:p>
            </p:txBody>
          </p:sp>
          <p:sp>
            <p:nvSpPr>
              <p:cNvPr id="17507" name="Rectangle 98"/>
              <p:cNvSpPr>
                <a:spLocks noChangeArrowheads="1"/>
              </p:cNvSpPr>
              <p:nvPr/>
            </p:nvSpPr>
            <p:spPr bwMode="auto">
              <a:xfrm>
                <a:off x="4671" y="2125"/>
                <a:ext cx="956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>
                    <a:solidFill>
                      <a:srgbClr val="000000"/>
                    </a:solidFill>
                  </a:rPr>
                  <a:t>Military Careers Support Services</a:t>
                </a:r>
                <a:endParaRPr lang="en-CA" altLang="en-US" sz="1800"/>
              </a:p>
            </p:txBody>
          </p:sp>
          <p:sp>
            <p:nvSpPr>
              <p:cNvPr id="17509" name="Rectangle 100"/>
              <p:cNvSpPr>
                <a:spLocks noChangeArrowheads="1"/>
              </p:cNvSpPr>
              <p:nvPr/>
            </p:nvSpPr>
            <p:spPr bwMode="auto">
              <a:xfrm>
                <a:off x="2342" y="1629"/>
                <a:ext cx="1010" cy="198"/>
              </a:xfrm>
              <a:prstGeom prst="rect">
                <a:avLst/>
              </a:prstGeom>
              <a:solidFill>
                <a:srgbClr val="0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800"/>
              </a:p>
            </p:txBody>
          </p:sp>
          <p:sp>
            <p:nvSpPr>
              <p:cNvPr id="17510" name="Rectangle 101"/>
              <p:cNvSpPr>
                <a:spLocks noChangeArrowheads="1"/>
              </p:cNvSpPr>
              <p:nvPr/>
            </p:nvSpPr>
            <p:spPr bwMode="auto">
              <a:xfrm>
                <a:off x="2634" y="1653"/>
                <a:ext cx="444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 b="1">
                    <a:solidFill>
                      <a:srgbClr val="FFFFFF"/>
                    </a:solidFill>
                  </a:rPr>
                  <a:t>DGMC / DGCM</a:t>
                </a:r>
                <a:endParaRPr lang="en-CA" altLang="en-US" sz="1800" b="1"/>
              </a:p>
            </p:txBody>
          </p:sp>
          <p:sp>
            <p:nvSpPr>
              <p:cNvPr id="17511" name="Rectangle 102"/>
              <p:cNvSpPr>
                <a:spLocks noChangeArrowheads="1"/>
              </p:cNvSpPr>
              <p:nvPr/>
            </p:nvSpPr>
            <p:spPr bwMode="auto">
              <a:xfrm>
                <a:off x="2614" y="1724"/>
                <a:ext cx="473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0000"/>
                  </a:spcAft>
                  <a:buClr>
                    <a:schemeClr val="tx2"/>
                  </a:buClr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CA" altLang="en-US" sz="800" b="1" dirty="0" smtClean="0"/>
                  <a:t>BGen </a:t>
                </a:r>
                <a:r>
                  <a:rPr lang="en-CA" altLang="en-US" sz="800" b="1" dirty="0" err="1" smtClean="0"/>
                  <a:t>Gallinger</a:t>
                </a:r>
                <a:endParaRPr lang="en-CA" altLang="en-US" sz="800" b="1" dirty="0"/>
              </a:p>
            </p:txBody>
          </p:sp>
        </p:grpSp>
        <p:sp>
          <p:nvSpPr>
            <p:cNvPr id="1320039" name="Rectangle 103"/>
            <p:cNvSpPr>
              <a:spLocks noChangeArrowheads="1"/>
            </p:cNvSpPr>
            <p:nvPr/>
          </p:nvSpPr>
          <p:spPr bwMode="auto">
            <a:xfrm>
              <a:off x="3657600" y="5715000"/>
              <a:ext cx="990600" cy="381000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altLang="en-US" sz="360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endParaRPr>
            </a:p>
          </p:txBody>
        </p:sp>
        <p:sp>
          <p:nvSpPr>
            <p:cNvPr id="17415" name="Text Box 104"/>
            <p:cNvSpPr txBox="1">
              <a:spLocks noChangeArrowheads="1"/>
            </p:cNvSpPr>
            <p:nvPr/>
          </p:nvSpPr>
          <p:spPr bwMode="auto">
            <a:xfrm>
              <a:off x="4694238" y="4876800"/>
              <a:ext cx="12128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CA" altLang="en-US" sz="800">
                  <a:solidFill>
                    <a:schemeClr val="bg1"/>
                  </a:solidFill>
                  <a:latin typeface="Tahoma" panose="020B0604030504040204" pitchFamily="34" charset="0"/>
                </a:rPr>
                <a:t>DMCA 5 / DACM 5</a:t>
              </a:r>
            </a:p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CA" altLang="en-US" sz="800">
                  <a:solidFill>
                    <a:schemeClr val="tx2"/>
                  </a:solidFill>
                  <a:latin typeface="Tahoma" panose="020B0604030504040204" pitchFamily="34" charset="0"/>
                </a:rPr>
                <a:t>CF Drug Control/</a:t>
              </a:r>
            </a:p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fr-CA" altLang="en-US" sz="800">
                  <a:solidFill>
                    <a:schemeClr val="tx2"/>
                  </a:solidFill>
                  <a:latin typeface="Tahoma" panose="020B0604030504040204" pitchFamily="34" charset="0"/>
                </a:rPr>
                <a:t>Contrôle des drogues</a:t>
              </a:r>
            </a:p>
          </p:txBody>
        </p:sp>
        <p:sp>
          <p:nvSpPr>
            <p:cNvPr id="17416" name="Text Box 105"/>
            <p:cNvSpPr txBox="1">
              <a:spLocks noChangeArrowheads="1"/>
            </p:cNvSpPr>
            <p:nvPr/>
          </p:nvSpPr>
          <p:spPr bwMode="auto">
            <a:xfrm>
              <a:off x="3632597" y="5715000"/>
              <a:ext cx="103425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2000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CA" altLang="en-US" sz="800">
                  <a:solidFill>
                    <a:schemeClr val="bg1"/>
                  </a:solidFill>
                  <a:latin typeface="Tahoma" panose="020B0604030504040204" pitchFamily="34" charset="0"/>
                </a:rPr>
                <a:t>DMCA 6 / DACM 6</a:t>
              </a:r>
              <a:r>
                <a:rPr lang="en-CA" altLang="en-US" sz="800">
                  <a:solidFill>
                    <a:schemeClr val="accent2"/>
                  </a:solidFill>
                  <a:latin typeface="Tahoma" panose="020B0604030504040204" pitchFamily="34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fr-CA" altLang="en-US" sz="800">
                  <a:latin typeface="Tahoma" panose="020B0604030504040204" pitchFamily="34" charset="0"/>
                </a:rPr>
                <a:t>Soutien/Admin</a:t>
              </a:r>
              <a:endParaRPr lang="en-CA" altLang="en-US" sz="800">
                <a:latin typeface="Tahoma" panose="020B0604030504040204" pitchFamily="34" charset="0"/>
              </a:endParaRPr>
            </a:p>
          </p:txBody>
        </p:sp>
        <p:sp>
          <p:nvSpPr>
            <p:cNvPr id="17417" name="Line 106"/>
            <p:cNvSpPr>
              <a:spLocks noChangeShapeType="1"/>
            </p:cNvSpPr>
            <p:nvPr/>
          </p:nvSpPr>
          <p:spPr bwMode="auto">
            <a:xfrm>
              <a:off x="4733923" y="5105401"/>
              <a:ext cx="3572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18" name="Line 107"/>
            <p:cNvSpPr>
              <a:spLocks noChangeShapeType="1"/>
            </p:cNvSpPr>
            <p:nvPr/>
          </p:nvSpPr>
          <p:spPr bwMode="auto">
            <a:xfrm>
              <a:off x="4648199" y="5867400"/>
              <a:ext cx="9286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D46187-F5C2-4D59-8AA2-9CC3FF38EA7A}" type="slidenum">
              <a:rPr lang="en-CA" altLang="en-US" smtClean="0"/>
              <a:pPr>
                <a:defRPr/>
              </a:pPr>
              <a:t>4</a:t>
            </a:fld>
            <a:endParaRPr lang="en-CA" alt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09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Scoring Criteria (SCRIT)</a:t>
            </a:r>
          </a:p>
        </p:txBody>
      </p:sp>
      <p:sp>
        <p:nvSpPr>
          <p:cNvPr id="43012" name="TextBox 8"/>
          <p:cNvSpPr txBox="1">
            <a:spLocks noChangeArrowheads="1"/>
          </p:cNvSpPr>
          <p:nvPr/>
        </p:nvSpPr>
        <p:spPr bwMode="auto">
          <a:xfrm>
            <a:off x="0" y="1295400"/>
            <a:ext cx="88471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CA" altLang="en-US" sz="1800" b="1" dirty="0" smtClean="0">
                <a:latin typeface="Arial" panose="020B0604020202020204" pitchFamily="34" charset="0"/>
              </a:rPr>
              <a:t>PROMOTION RECOMMENDATION: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CA" altLang="en-US" sz="1800" dirty="0" smtClean="0">
                <a:latin typeface="Arial" panose="020B0604020202020204" pitchFamily="34" charset="0"/>
              </a:rPr>
              <a:t>6 Points </a:t>
            </a:r>
            <a:r>
              <a:rPr lang="en-CA" altLang="en-US" sz="1800" dirty="0" err="1" smtClean="0">
                <a:latin typeface="Arial" panose="020B0604020202020204" pitchFamily="34" charset="0"/>
              </a:rPr>
              <a:t>Capt</a:t>
            </a:r>
            <a:r>
              <a:rPr lang="en-CA" altLang="en-US" sz="1800" dirty="0" smtClean="0">
                <a:latin typeface="Arial" panose="020B0604020202020204" pitchFamily="34" charset="0"/>
              </a:rPr>
              <a:t> to Major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CA" altLang="en-US" sz="1800" dirty="0" smtClean="0">
                <a:latin typeface="Arial" panose="020B0604020202020204" pitchFamily="34" charset="0"/>
              </a:rPr>
              <a:t>6 Points Major to </a:t>
            </a:r>
            <a:r>
              <a:rPr lang="en-CA" altLang="en-US" sz="1800" dirty="0" err="1" smtClean="0">
                <a:latin typeface="Arial" panose="020B0604020202020204" pitchFamily="34" charset="0"/>
              </a:rPr>
              <a:t>LCol</a:t>
            </a:r>
            <a:endParaRPr lang="en-CA" altLang="en-US" sz="1800" dirty="0" smtClean="0">
              <a:latin typeface="Arial" panose="020B0604020202020204" pitchFamily="34" charset="0"/>
            </a:endParaRPr>
          </a:p>
        </p:txBody>
      </p:sp>
      <p:pic>
        <p:nvPicPr>
          <p:cNvPr id="8602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91440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0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71"/>
    </mc:Choice>
    <mc:Fallback>
      <p:transition spd="slow" advTm="34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altLang="en-US" dirty="0" smtClean="0"/>
              <a:t> </a:t>
            </a:r>
            <a:r>
              <a:rPr lang="en-CA" altLang="en-US" sz="4000" dirty="0" smtClean="0"/>
              <a:t>QUESTIONS</a:t>
            </a:r>
            <a:r>
              <a:rPr lang="en-CA" altLang="en-US" sz="4000" dirty="0"/>
              <a:t>?</a:t>
            </a:r>
            <a:endParaRPr lang="en-CA" altLang="en-US" sz="120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21"/>
    </mc:Choice>
    <mc:Fallback>
      <p:transition spd="slow" advTm="50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7929563" y="5241925"/>
            <a:ext cx="1062037" cy="1463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/>
          </a:p>
        </p:txBody>
      </p:sp>
      <p:cxnSp>
        <p:nvCxnSpPr>
          <p:cNvPr id="19459" name="Straight Connector 17"/>
          <p:cNvCxnSpPr>
            <a:cxnSpLocks noChangeShapeType="1"/>
          </p:cNvCxnSpPr>
          <p:nvPr/>
        </p:nvCxnSpPr>
        <p:spPr bwMode="auto">
          <a:xfrm>
            <a:off x="1741839" y="4886997"/>
            <a:ext cx="168275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460" name="Straight Connector 17"/>
          <p:cNvCxnSpPr>
            <a:cxnSpLocks noChangeShapeType="1"/>
            <a:stCxn id="19474" idx="3"/>
          </p:cNvCxnSpPr>
          <p:nvPr/>
        </p:nvCxnSpPr>
        <p:spPr bwMode="auto">
          <a:xfrm>
            <a:off x="1693686" y="4055820"/>
            <a:ext cx="225602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461" name="Straight Connector 17"/>
          <p:cNvCxnSpPr>
            <a:cxnSpLocks noChangeShapeType="1"/>
            <a:stCxn id="19468" idx="3"/>
          </p:cNvCxnSpPr>
          <p:nvPr/>
        </p:nvCxnSpPr>
        <p:spPr bwMode="auto">
          <a:xfrm>
            <a:off x="1684339" y="3284053"/>
            <a:ext cx="283281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9462" name="AutoShape 4"/>
          <p:cNvSpPr>
            <a:spLocks noChangeAspect="1" noChangeArrowheads="1" noTextEdit="1"/>
          </p:cNvSpPr>
          <p:nvPr/>
        </p:nvSpPr>
        <p:spPr bwMode="auto">
          <a:xfrm>
            <a:off x="166688" y="1263650"/>
            <a:ext cx="874236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cxnSp>
        <p:nvCxnSpPr>
          <p:cNvPr id="19463" name="_s239628"/>
          <p:cNvCxnSpPr>
            <a:cxnSpLocks noChangeShapeType="1"/>
            <a:stCxn id="19477" idx="0"/>
            <a:endCxn id="19470" idx="2"/>
          </p:cNvCxnSpPr>
          <p:nvPr/>
        </p:nvCxnSpPr>
        <p:spPr bwMode="auto">
          <a:xfrm flipV="1">
            <a:off x="4576763" y="3508287"/>
            <a:ext cx="10231" cy="60492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4" name="_s239629"/>
          <p:cNvCxnSpPr>
            <a:cxnSpLocks noChangeShapeType="1"/>
            <a:stCxn id="19476" idx="0"/>
            <a:endCxn id="19472" idx="2"/>
          </p:cNvCxnSpPr>
          <p:nvPr/>
        </p:nvCxnSpPr>
        <p:spPr bwMode="auto">
          <a:xfrm flipV="1">
            <a:off x="2943226" y="3519003"/>
            <a:ext cx="0" cy="60373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5" name="_s239633"/>
          <p:cNvCxnSpPr>
            <a:cxnSpLocks noChangeShapeType="1"/>
            <a:stCxn id="19473" idx="3"/>
            <a:endCxn id="19467" idx="2"/>
          </p:cNvCxnSpPr>
          <p:nvPr/>
        </p:nvCxnSpPr>
        <p:spPr bwMode="auto">
          <a:xfrm flipV="1">
            <a:off x="3905250" y="1860550"/>
            <a:ext cx="666750" cy="541338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6" name="_s239634"/>
          <p:cNvCxnSpPr>
            <a:cxnSpLocks noChangeShapeType="1"/>
            <a:stCxn id="19472" idx="0"/>
          </p:cNvCxnSpPr>
          <p:nvPr/>
        </p:nvCxnSpPr>
        <p:spPr bwMode="auto">
          <a:xfrm flipV="1">
            <a:off x="2943225" y="2810978"/>
            <a:ext cx="0" cy="2381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7" name="_s239639"/>
          <p:cNvSpPr>
            <a:spLocks noChangeArrowheads="1"/>
          </p:cNvSpPr>
          <p:nvPr/>
        </p:nvSpPr>
        <p:spPr bwMode="auto">
          <a:xfrm>
            <a:off x="3946525" y="1390650"/>
            <a:ext cx="1249363" cy="469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 / DCM 4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 err="1"/>
              <a:t>LCol</a:t>
            </a:r>
            <a:r>
              <a:rPr lang="en-CA" altLang="en-US" sz="800" dirty="0"/>
              <a:t> </a:t>
            </a:r>
            <a:r>
              <a:rPr lang="en-CA" altLang="en-US" sz="800" dirty="0" smtClean="0"/>
              <a:t>Curtis Wright</a:t>
            </a:r>
            <a:endParaRPr lang="en-CA" altLang="en-US" sz="800" dirty="0"/>
          </a:p>
        </p:txBody>
      </p:sp>
      <p:sp>
        <p:nvSpPr>
          <p:cNvPr id="19468" name="_s239640"/>
          <p:cNvSpPr>
            <a:spLocks noChangeArrowheads="1"/>
          </p:cNvSpPr>
          <p:nvPr/>
        </p:nvSpPr>
        <p:spPr bwMode="auto">
          <a:xfrm>
            <a:off x="436564" y="3049103"/>
            <a:ext cx="1247775" cy="469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4-2 DCM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 smtClean="0"/>
              <a:t>Maj Vincent Landry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Pilot </a:t>
            </a:r>
            <a:r>
              <a:rPr lang="en-CA" altLang="en-US" sz="800" dirty="0" err="1"/>
              <a:t>Ftr</a:t>
            </a:r>
            <a:r>
              <a:rPr lang="en-CA" altLang="en-US" sz="800" dirty="0"/>
              <a:t> / </a:t>
            </a:r>
            <a:r>
              <a:rPr lang="en-CA" altLang="en-US" sz="800" dirty="0" err="1"/>
              <a:t>Trng</a:t>
            </a:r>
            <a:endParaRPr lang="en-CA" altLang="en-US" sz="800" dirty="0"/>
          </a:p>
        </p:txBody>
      </p:sp>
      <p:sp>
        <p:nvSpPr>
          <p:cNvPr id="19469" name="_s239641"/>
          <p:cNvSpPr>
            <a:spLocks noChangeArrowheads="1"/>
          </p:cNvSpPr>
          <p:nvPr/>
        </p:nvSpPr>
        <p:spPr bwMode="auto">
          <a:xfrm>
            <a:off x="498475" y="5483225"/>
            <a:ext cx="1247775" cy="469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4-5 DCM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Maj </a:t>
            </a:r>
            <a:r>
              <a:rPr lang="en-CA" altLang="en-US" sz="800" dirty="0" smtClean="0"/>
              <a:t>Louis Martel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ACSO MH/AM/EW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 err="1"/>
              <a:t>Const</a:t>
            </a:r>
            <a:r>
              <a:rPr lang="en-CA" altLang="en-US" sz="800" dirty="0"/>
              <a:t> </a:t>
            </a:r>
            <a:r>
              <a:rPr lang="en-CA" altLang="en-US" sz="800" dirty="0" err="1"/>
              <a:t>Eng</a:t>
            </a:r>
            <a:endParaRPr lang="en-CA" altLang="en-US" sz="800" dirty="0"/>
          </a:p>
        </p:txBody>
      </p:sp>
      <p:sp>
        <p:nvSpPr>
          <p:cNvPr id="19470" name="_s239642"/>
          <p:cNvSpPr>
            <a:spLocks noChangeArrowheads="1"/>
          </p:cNvSpPr>
          <p:nvPr/>
        </p:nvSpPr>
        <p:spPr bwMode="auto">
          <a:xfrm>
            <a:off x="3963106" y="3038387"/>
            <a:ext cx="1247775" cy="469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4-7 DCM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 smtClean="0"/>
              <a:t>Maj Steve Buckley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AEC</a:t>
            </a:r>
          </a:p>
        </p:txBody>
      </p:sp>
      <p:sp>
        <p:nvSpPr>
          <p:cNvPr id="19471" name="_s239643"/>
          <p:cNvSpPr>
            <a:spLocks noChangeArrowheads="1"/>
          </p:cNvSpPr>
          <p:nvPr/>
        </p:nvSpPr>
        <p:spPr bwMode="auto">
          <a:xfrm>
            <a:off x="6400800" y="3035301"/>
            <a:ext cx="1250950" cy="469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4-8 </a:t>
            </a:r>
            <a:r>
              <a:rPr lang="en-CA" altLang="en-US" sz="800" dirty="0" err="1"/>
              <a:t>DCM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Maj  </a:t>
            </a:r>
            <a:r>
              <a:rPr lang="en-CA" altLang="en-US" sz="800" dirty="0" smtClean="0"/>
              <a:t>Ryan </a:t>
            </a:r>
            <a:r>
              <a:rPr lang="en-CA" altLang="en-US" sz="800" dirty="0" err="1" smtClean="0"/>
              <a:t>Harnum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G Aero</a:t>
            </a:r>
          </a:p>
        </p:txBody>
      </p:sp>
      <p:sp>
        <p:nvSpPr>
          <p:cNvPr id="19472" name="_s239644"/>
          <p:cNvSpPr>
            <a:spLocks noChangeArrowheads="1"/>
          </p:cNvSpPr>
          <p:nvPr/>
        </p:nvSpPr>
        <p:spPr bwMode="auto">
          <a:xfrm>
            <a:off x="2319338" y="3049103"/>
            <a:ext cx="1247775" cy="469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4-6 DCM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Maj  </a:t>
            </a:r>
            <a:r>
              <a:rPr lang="en-CA" altLang="en-US" sz="800" dirty="0" smtClean="0"/>
              <a:t>Corey Taylor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ACSO LRP / </a:t>
            </a:r>
            <a:r>
              <a:rPr lang="en-CA" altLang="en-US" sz="800" dirty="0" err="1"/>
              <a:t>Trng</a:t>
            </a:r>
            <a:endParaRPr lang="en-CA" altLang="en-US" sz="800" dirty="0"/>
          </a:p>
        </p:txBody>
      </p:sp>
      <p:sp>
        <p:nvSpPr>
          <p:cNvPr id="19473" name="_s239645"/>
          <p:cNvSpPr>
            <a:spLocks noChangeArrowheads="1"/>
          </p:cNvSpPr>
          <p:nvPr/>
        </p:nvSpPr>
        <p:spPr bwMode="auto">
          <a:xfrm>
            <a:off x="2655888" y="2166938"/>
            <a:ext cx="1249362" cy="469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 err="1"/>
              <a:t>Coord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Maj </a:t>
            </a:r>
            <a:r>
              <a:rPr lang="en-CA" altLang="en-US" sz="800" dirty="0" smtClean="0"/>
              <a:t>Stephenie </a:t>
            </a:r>
            <a:r>
              <a:rPr lang="en-CA" altLang="en-US" sz="800" dirty="0" err="1" smtClean="0"/>
              <a:t>Dickert</a:t>
            </a:r>
            <a:endParaRPr lang="en-CA" altLang="en-US" sz="800" dirty="0"/>
          </a:p>
        </p:txBody>
      </p:sp>
      <p:sp>
        <p:nvSpPr>
          <p:cNvPr id="19474" name="_s239647"/>
          <p:cNvSpPr>
            <a:spLocks noChangeArrowheads="1"/>
          </p:cNvSpPr>
          <p:nvPr/>
        </p:nvSpPr>
        <p:spPr bwMode="auto">
          <a:xfrm>
            <a:off x="445911" y="3820870"/>
            <a:ext cx="1247775" cy="469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4-3 </a:t>
            </a:r>
            <a:r>
              <a:rPr lang="en-CA" altLang="en-US" sz="800" dirty="0" err="1"/>
              <a:t>DCM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Maj </a:t>
            </a:r>
            <a:r>
              <a:rPr lang="en-CA" altLang="en-US" sz="800" dirty="0" smtClean="0"/>
              <a:t>Tyler </a:t>
            </a:r>
            <a:r>
              <a:rPr lang="en-CA" altLang="en-US" sz="800" dirty="0" err="1" smtClean="0"/>
              <a:t>Thorbergson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Pilot FW</a:t>
            </a:r>
          </a:p>
        </p:txBody>
      </p:sp>
      <p:sp>
        <p:nvSpPr>
          <p:cNvPr id="19475" name="_s239648"/>
          <p:cNvSpPr>
            <a:spLocks noChangeArrowheads="1"/>
          </p:cNvSpPr>
          <p:nvPr/>
        </p:nvSpPr>
        <p:spPr bwMode="auto">
          <a:xfrm>
            <a:off x="457200" y="4652841"/>
            <a:ext cx="1247775" cy="4683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4-4 </a:t>
            </a:r>
            <a:r>
              <a:rPr lang="en-CA" altLang="en-US" sz="800" dirty="0" err="1"/>
              <a:t>DCM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Maj </a:t>
            </a:r>
            <a:r>
              <a:rPr lang="en-CA" altLang="en-US" sz="800" dirty="0" smtClean="0"/>
              <a:t>Sylvie Collins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Pilot </a:t>
            </a:r>
            <a:r>
              <a:rPr lang="en-CA" altLang="en-US" sz="800" dirty="0" err="1"/>
              <a:t>RW</a:t>
            </a:r>
            <a:endParaRPr lang="en-CA" altLang="en-US" sz="800" dirty="0"/>
          </a:p>
        </p:txBody>
      </p:sp>
      <p:sp>
        <p:nvSpPr>
          <p:cNvPr id="19476" name="_s239649"/>
          <p:cNvSpPr>
            <a:spLocks noChangeArrowheads="1"/>
          </p:cNvSpPr>
          <p:nvPr/>
        </p:nvSpPr>
        <p:spPr bwMode="auto">
          <a:xfrm>
            <a:off x="2319338" y="4122738"/>
            <a:ext cx="1247775" cy="4699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4-6-2 DCM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 err="1" smtClean="0"/>
              <a:t>MWO</a:t>
            </a:r>
            <a:r>
              <a:rPr lang="en-CA" altLang="en-US" sz="800" dirty="0" smtClean="0"/>
              <a:t> Bruno </a:t>
            </a:r>
            <a:r>
              <a:rPr lang="en-CA" altLang="en-US" sz="800" dirty="0" err="1" smtClean="0"/>
              <a:t>Lapointe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FE / AES Op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SAR Tech</a:t>
            </a:r>
          </a:p>
        </p:txBody>
      </p:sp>
      <p:sp>
        <p:nvSpPr>
          <p:cNvPr id="19477" name="_s239650"/>
          <p:cNvSpPr>
            <a:spLocks noChangeArrowheads="1"/>
          </p:cNvSpPr>
          <p:nvPr/>
        </p:nvSpPr>
        <p:spPr bwMode="auto">
          <a:xfrm>
            <a:off x="3952875" y="4113213"/>
            <a:ext cx="1247775" cy="468312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4-7-2 DCM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 err="1"/>
              <a:t>MWO</a:t>
            </a:r>
            <a:r>
              <a:rPr lang="en-CA" altLang="en-US" sz="800" dirty="0"/>
              <a:t> </a:t>
            </a:r>
            <a:r>
              <a:rPr lang="en-CA" altLang="en-US" sz="800" dirty="0" err="1" smtClean="0"/>
              <a:t>Myriam</a:t>
            </a:r>
            <a:r>
              <a:rPr lang="en-CA" altLang="en-US" sz="800" dirty="0" smtClean="0"/>
              <a:t> </a:t>
            </a:r>
            <a:r>
              <a:rPr lang="en-CA" altLang="en-US" sz="800" dirty="0" err="1" smtClean="0"/>
              <a:t>Lafrance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AC </a:t>
            </a:r>
            <a:r>
              <a:rPr lang="en-CA" altLang="en-US" sz="800" dirty="0" smtClean="0"/>
              <a:t>Op</a:t>
            </a:r>
            <a:endParaRPr lang="en-CA" altLang="en-US" sz="800" dirty="0"/>
          </a:p>
        </p:txBody>
      </p:sp>
      <p:sp>
        <p:nvSpPr>
          <p:cNvPr id="19478" name="_s239651"/>
          <p:cNvSpPr>
            <a:spLocks noChangeArrowheads="1"/>
          </p:cNvSpPr>
          <p:nvPr/>
        </p:nvSpPr>
        <p:spPr bwMode="auto">
          <a:xfrm>
            <a:off x="5596642" y="3867683"/>
            <a:ext cx="1247775" cy="468313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4-8-2 DCM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 err="1" smtClean="0"/>
              <a:t>MWO</a:t>
            </a:r>
            <a:r>
              <a:rPr lang="en-CA" altLang="en-US" sz="800" dirty="0" smtClean="0"/>
              <a:t> </a:t>
            </a:r>
            <a:r>
              <a:rPr lang="en-CA" altLang="en-US" sz="800" dirty="0" err="1" smtClean="0"/>
              <a:t>Daryll</a:t>
            </a:r>
            <a:r>
              <a:rPr lang="en-CA" altLang="en-US" sz="800" dirty="0" smtClean="0"/>
              <a:t> Wilts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AM Sup (MWO)</a:t>
            </a:r>
          </a:p>
        </p:txBody>
      </p:sp>
      <p:sp>
        <p:nvSpPr>
          <p:cNvPr id="19479" name="_s239652"/>
          <p:cNvSpPr>
            <a:spLocks noChangeArrowheads="1"/>
          </p:cNvSpPr>
          <p:nvPr/>
        </p:nvSpPr>
        <p:spPr bwMode="auto">
          <a:xfrm>
            <a:off x="7283097" y="3869266"/>
            <a:ext cx="1247775" cy="468313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9144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4-8-3 DCM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 err="1" smtClean="0"/>
              <a:t>MWO</a:t>
            </a:r>
            <a:r>
              <a:rPr lang="en-CA" altLang="en-US" sz="800" dirty="0" smtClean="0"/>
              <a:t> Les </a:t>
            </a:r>
            <a:r>
              <a:rPr lang="en-CA" altLang="en-US" sz="800" dirty="0" err="1" smtClean="0"/>
              <a:t>Obbagy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AM Sup (WO)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 sz="800" dirty="0"/>
          </a:p>
        </p:txBody>
      </p:sp>
      <p:sp>
        <p:nvSpPr>
          <p:cNvPr id="19480" name="_s239653"/>
          <p:cNvSpPr>
            <a:spLocks noChangeArrowheads="1"/>
          </p:cNvSpPr>
          <p:nvPr/>
        </p:nvSpPr>
        <p:spPr bwMode="auto">
          <a:xfrm>
            <a:off x="5598229" y="4454176"/>
            <a:ext cx="1246188" cy="468313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4-8-7 DCM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 err="1">
                <a:latin typeface="Tahoma" panose="020B0604030504040204" pitchFamily="34" charset="0"/>
              </a:rPr>
              <a:t>MWO</a:t>
            </a:r>
            <a:r>
              <a:rPr lang="en-CA" altLang="en-US" sz="800" dirty="0">
                <a:latin typeface="Tahoma" panose="020B0604030504040204" pitchFamily="34" charset="0"/>
              </a:rPr>
              <a:t> </a:t>
            </a:r>
            <a:r>
              <a:rPr lang="en-CA" altLang="en-US" sz="800" dirty="0" smtClean="0">
                <a:latin typeface="Tahoma" panose="020B0604030504040204" pitchFamily="34" charset="0"/>
              </a:rPr>
              <a:t>Fred </a:t>
            </a:r>
            <a:r>
              <a:rPr lang="en-CA" altLang="en-US" sz="800" dirty="0" err="1" smtClean="0">
                <a:latin typeface="Tahoma" panose="020B0604030504040204" pitchFamily="34" charset="0"/>
              </a:rPr>
              <a:t>Viens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AVS Pte-</a:t>
            </a:r>
            <a:r>
              <a:rPr lang="en-CA" altLang="en-US" sz="800" dirty="0" err="1"/>
              <a:t>MCpl</a:t>
            </a:r>
            <a:endParaRPr lang="en-CA" altLang="en-US" sz="800" dirty="0"/>
          </a:p>
        </p:txBody>
      </p:sp>
      <p:sp>
        <p:nvSpPr>
          <p:cNvPr id="19481" name="_s239654"/>
          <p:cNvSpPr>
            <a:spLocks noChangeArrowheads="1"/>
          </p:cNvSpPr>
          <p:nvPr/>
        </p:nvSpPr>
        <p:spPr bwMode="auto">
          <a:xfrm>
            <a:off x="7304088" y="4450557"/>
            <a:ext cx="1250950" cy="468312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4-8-4 DCM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 err="1"/>
              <a:t>MWO</a:t>
            </a:r>
            <a:r>
              <a:rPr lang="en-CA" altLang="en-US" sz="800" dirty="0"/>
              <a:t> </a:t>
            </a:r>
            <a:r>
              <a:rPr lang="en-CA" altLang="en-US" sz="800" dirty="0" err="1" smtClean="0"/>
              <a:t>Yannick</a:t>
            </a:r>
            <a:r>
              <a:rPr lang="en-CA" altLang="en-US" sz="800" dirty="0" smtClean="0"/>
              <a:t> </a:t>
            </a:r>
            <a:r>
              <a:rPr lang="en-CA" altLang="en-US" sz="800" dirty="0" err="1" smtClean="0"/>
              <a:t>Gariepy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 err="1">
                <a:latin typeface="Tahoma" panose="020B0604030504040204" pitchFamily="34" charset="0"/>
              </a:rPr>
              <a:t>Tous</a:t>
            </a:r>
            <a:r>
              <a:rPr lang="en-CA" altLang="en-US" sz="800" dirty="0">
                <a:latin typeface="Tahoma" panose="020B0604030504040204" pitchFamily="34" charset="0"/>
              </a:rPr>
              <a:t>/All </a:t>
            </a:r>
            <a:r>
              <a:rPr lang="en-CA" altLang="en-US" sz="800" dirty="0" smtClean="0">
                <a:latin typeface="Tahoma" panose="020B0604030504040204" pitchFamily="34" charset="0"/>
              </a:rPr>
              <a:t>Air Tech Sgt</a:t>
            </a:r>
            <a:endParaRPr lang="en-CA" altLang="en-US" sz="800" dirty="0">
              <a:latin typeface="Tahoma" panose="020B0604030504040204" pitchFamily="34" charset="0"/>
            </a:endParaRPr>
          </a:p>
        </p:txBody>
      </p:sp>
      <p:sp>
        <p:nvSpPr>
          <p:cNvPr id="19482" name="_s239655"/>
          <p:cNvSpPr>
            <a:spLocks noChangeArrowheads="1"/>
          </p:cNvSpPr>
          <p:nvPr/>
        </p:nvSpPr>
        <p:spPr bwMode="auto">
          <a:xfrm>
            <a:off x="7304088" y="5069505"/>
            <a:ext cx="1250950" cy="468313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4-8-6 DCM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 err="1"/>
              <a:t>MWO</a:t>
            </a:r>
            <a:r>
              <a:rPr lang="en-CA" altLang="en-US" sz="800" dirty="0"/>
              <a:t> </a:t>
            </a:r>
            <a:r>
              <a:rPr lang="en-CA" altLang="en-US" sz="800" dirty="0" smtClean="0"/>
              <a:t>Nicolas </a:t>
            </a:r>
            <a:r>
              <a:rPr lang="en-CA" altLang="en-US" sz="800" dirty="0" err="1" smtClean="0"/>
              <a:t>Ferland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ACS/NDT Pte-</a:t>
            </a:r>
            <a:r>
              <a:rPr lang="en-CA" altLang="en-US" sz="800" dirty="0" err="1"/>
              <a:t>MCpl</a:t>
            </a:r>
            <a:endParaRPr lang="en-CA" altLang="en-US" sz="800" dirty="0"/>
          </a:p>
        </p:txBody>
      </p:sp>
      <p:sp>
        <p:nvSpPr>
          <p:cNvPr id="19483" name="_s239656"/>
          <p:cNvSpPr>
            <a:spLocks noChangeArrowheads="1"/>
          </p:cNvSpPr>
          <p:nvPr/>
        </p:nvSpPr>
        <p:spPr bwMode="auto">
          <a:xfrm>
            <a:off x="5593467" y="5718175"/>
            <a:ext cx="1250950" cy="499749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4-8-8 DCM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WO </a:t>
            </a:r>
            <a:r>
              <a:rPr lang="en-CA" altLang="en-US" sz="800" dirty="0" smtClean="0"/>
              <a:t>Dan </a:t>
            </a:r>
            <a:r>
              <a:rPr lang="en-CA" altLang="en-US" sz="800" dirty="0" err="1" smtClean="0"/>
              <a:t>Bujold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AVN Pte-Cpl</a:t>
            </a:r>
          </a:p>
        </p:txBody>
      </p:sp>
      <p:sp>
        <p:nvSpPr>
          <p:cNvPr id="19484" name="_s239657"/>
          <p:cNvSpPr>
            <a:spLocks noChangeArrowheads="1"/>
          </p:cNvSpPr>
          <p:nvPr/>
        </p:nvSpPr>
        <p:spPr bwMode="auto">
          <a:xfrm>
            <a:off x="5596642" y="5067918"/>
            <a:ext cx="1247775" cy="4699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/>
              <a:t>D Mil C 4-8-5 </a:t>
            </a:r>
            <a:r>
              <a:rPr lang="en-CA" altLang="en-US" sz="800" dirty="0" err="1"/>
              <a:t>DCM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 err="1"/>
              <a:t>MWO</a:t>
            </a:r>
            <a:r>
              <a:rPr lang="en-CA" altLang="en-US" sz="800" dirty="0"/>
              <a:t> </a:t>
            </a:r>
            <a:r>
              <a:rPr lang="en-CA" altLang="en-US" sz="800" dirty="0" smtClean="0"/>
              <a:t>J-F Tremblay</a:t>
            </a:r>
            <a:endParaRPr lang="en-CA" altLang="en-US" sz="800" dirty="0"/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800" dirty="0" err="1"/>
              <a:t>Avn</a:t>
            </a:r>
            <a:r>
              <a:rPr lang="en-CA" altLang="en-US" sz="800" dirty="0"/>
              <a:t> </a:t>
            </a:r>
            <a:r>
              <a:rPr lang="en-CA" altLang="en-US" sz="800" dirty="0" err="1"/>
              <a:t>MCpl</a:t>
            </a:r>
            <a:r>
              <a:rPr lang="en-CA" altLang="en-US" sz="800" dirty="0"/>
              <a:t>, </a:t>
            </a:r>
            <a:r>
              <a:rPr lang="en-CA" altLang="en-US" sz="800" dirty="0" err="1"/>
              <a:t>AWS</a:t>
            </a:r>
            <a:r>
              <a:rPr lang="en-CA" altLang="en-US" sz="800" dirty="0"/>
              <a:t> Pte-</a:t>
            </a:r>
            <a:r>
              <a:rPr lang="en-CA" altLang="en-US" sz="800" dirty="0" err="1"/>
              <a:t>MCpl</a:t>
            </a:r>
            <a:endParaRPr lang="en-CA" altLang="en-US" sz="800" dirty="0"/>
          </a:p>
        </p:txBody>
      </p:sp>
      <p:cxnSp>
        <p:nvCxnSpPr>
          <p:cNvPr id="19485" name="_s239628"/>
          <p:cNvCxnSpPr>
            <a:cxnSpLocks noChangeShapeType="1"/>
            <a:endCxn id="19467" idx="2"/>
          </p:cNvCxnSpPr>
          <p:nvPr/>
        </p:nvCxnSpPr>
        <p:spPr bwMode="auto">
          <a:xfrm flipH="1" flipV="1">
            <a:off x="4571207" y="1860550"/>
            <a:ext cx="793" cy="9588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6" name="_s239628"/>
          <p:cNvCxnSpPr>
            <a:cxnSpLocks noChangeShapeType="1"/>
            <a:stCxn id="19469" idx="3"/>
          </p:cNvCxnSpPr>
          <p:nvPr/>
        </p:nvCxnSpPr>
        <p:spPr bwMode="auto">
          <a:xfrm>
            <a:off x="1746250" y="5718175"/>
            <a:ext cx="1651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7" name="_s239634"/>
          <p:cNvCxnSpPr>
            <a:cxnSpLocks noChangeShapeType="1"/>
          </p:cNvCxnSpPr>
          <p:nvPr/>
        </p:nvCxnSpPr>
        <p:spPr bwMode="auto">
          <a:xfrm flipV="1">
            <a:off x="1910114" y="2819400"/>
            <a:ext cx="20638" cy="289877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8" name="Straight Connector 6"/>
          <p:cNvCxnSpPr>
            <a:cxnSpLocks noChangeShapeType="1"/>
          </p:cNvCxnSpPr>
          <p:nvPr/>
        </p:nvCxnSpPr>
        <p:spPr bwMode="auto">
          <a:xfrm>
            <a:off x="1919288" y="2819400"/>
            <a:ext cx="512127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50" dirty="0"/>
              <a:t>D MIL C </a:t>
            </a:r>
            <a:r>
              <a:rPr lang="en-US" altLang="en-US" sz="2450" dirty="0" smtClean="0"/>
              <a:t>4</a:t>
            </a:r>
            <a:endParaRPr lang="en-CA" sz="2450" dirty="0"/>
          </a:p>
        </p:txBody>
      </p:sp>
      <p:cxnSp>
        <p:nvCxnSpPr>
          <p:cNvPr id="11" name="Elbow Connector 10"/>
          <p:cNvCxnSpPr>
            <a:stCxn id="19484" idx="2"/>
            <a:endCxn id="19483" idx="0"/>
          </p:cNvCxnSpPr>
          <p:nvPr/>
        </p:nvCxnSpPr>
        <p:spPr>
          <a:xfrm flipH="1">
            <a:off x="6218942" y="5537818"/>
            <a:ext cx="1588" cy="180357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19471" idx="2"/>
            <a:endCxn id="19478" idx="0"/>
          </p:cNvCxnSpPr>
          <p:nvPr/>
        </p:nvCxnSpPr>
        <p:spPr>
          <a:xfrm rot="5400000">
            <a:off x="6442162" y="3283570"/>
            <a:ext cx="362482" cy="80574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19479" idx="0"/>
          </p:cNvCxnSpPr>
          <p:nvPr/>
        </p:nvCxnSpPr>
        <p:spPr>
          <a:xfrm rot="16200000" flipV="1">
            <a:off x="7370542" y="3332823"/>
            <a:ext cx="192176" cy="880710"/>
          </a:xfrm>
          <a:prstGeom prst="bent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9478" idx="3"/>
            <a:endCxn id="19484" idx="3"/>
          </p:cNvCxnSpPr>
          <p:nvPr/>
        </p:nvCxnSpPr>
        <p:spPr>
          <a:xfrm>
            <a:off x="6844417" y="4101840"/>
            <a:ext cx="12700" cy="1201028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19484" idx="3"/>
            <a:endCxn id="19480" idx="3"/>
          </p:cNvCxnSpPr>
          <p:nvPr/>
        </p:nvCxnSpPr>
        <p:spPr>
          <a:xfrm flipV="1">
            <a:off x="6844417" y="4688333"/>
            <a:ext cx="12700" cy="614535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/>
          <p:cNvCxnSpPr>
            <a:stCxn id="19479" idx="3"/>
            <a:endCxn id="19481" idx="3"/>
          </p:cNvCxnSpPr>
          <p:nvPr/>
        </p:nvCxnSpPr>
        <p:spPr>
          <a:xfrm>
            <a:off x="8530872" y="4103423"/>
            <a:ext cx="24166" cy="581290"/>
          </a:xfrm>
          <a:prstGeom prst="bentConnector3">
            <a:avLst>
              <a:gd name="adj1" fmla="val 104595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>
            <a:stCxn id="19481" idx="3"/>
            <a:endCxn id="19482" idx="3"/>
          </p:cNvCxnSpPr>
          <p:nvPr/>
        </p:nvCxnSpPr>
        <p:spPr>
          <a:xfrm>
            <a:off x="8555038" y="4684713"/>
            <a:ext cx="12700" cy="618949"/>
          </a:xfrm>
          <a:prstGeom prst="bentConnector3">
            <a:avLst>
              <a:gd name="adj1" fmla="val 180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97" name="_s239634"/>
          <p:cNvCxnSpPr>
            <a:cxnSpLocks noChangeShapeType="1"/>
          </p:cNvCxnSpPr>
          <p:nvPr/>
        </p:nvCxnSpPr>
        <p:spPr bwMode="auto">
          <a:xfrm flipV="1">
            <a:off x="7026275" y="2819400"/>
            <a:ext cx="0" cy="2301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C1E750-8DA8-4C2A-B362-F3FF0C728ACA}" type="slidenum">
              <a:rPr lang="en-CA" altLang="en-US" smtClean="0"/>
              <a:pPr>
                <a:defRPr/>
              </a:pPr>
              <a:t>5</a:t>
            </a:fld>
            <a:endParaRPr lang="en-CA" alt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34"/>
    </mc:Choice>
    <mc:Fallback>
      <p:transition spd="slow" advTm="13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CA" altLang="en-US" sz="2450" dirty="0"/>
              <a:t>DIRECTOR MILITARY CAREERS (D Mil C</a:t>
            </a:r>
            <a:r>
              <a:rPr lang="en-CA" altLang="en-US" sz="2450" dirty="0" smtClean="0"/>
              <a:t>)</a:t>
            </a:r>
            <a:endParaRPr lang="en-CA" altLang="en-US" sz="245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eaLnBrk="1" hangingPunct="1">
              <a:buFontTx/>
              <a:buNone/>
              <a:defRPr/>
            </a:pPr>
            <a:r>
              <a:rPr lang="en-CA" altLang="en-US" b="1" u="sng" dirty="0" smtClean="0">
                <a:solidFill>
                  <a:schemeClr val="accent6"/>
                </a:solidFill>
              </a:rPr>
              <a:t>Guiding Principles</a:t>
            </a:r>
            <a:r>
              <a:rPr lang="en-CA" altLang="en-US" b="1" dirty="0" smtClean="0">
                <a:solidFill>
                  <a:schemeClr val="accent6"/>
                </a:solidFill>
              </a:rPr>
              <a:t>:</a:t>
            </a:r>
          </a:p>
          <a:p>
            <a:pPr eaLnBrk="1" hangingPunct="1">
              <a:defRPr/>
            </a:pPr>
            <a:r>
              <a:rPr lang="en-CA" altLang="en-US" dirty="0" smtClean="0">
                <a:solidFill>
                  <a:schemeClr val="accent6"/>
                </a:solidFill>
              </a:rPr>
              <a:t>Fairness		</a:t>
            </a:r>
          </a:p>
          <a:p>
            <a:pPr eaLnBrk="1" hangingPunct="1">
              <a:defRPr/>
            </a:pPr>
            <a:r>
              <a:rPr lang="en-CA" altLang="en-US" dirty="0" smtClean="0">
                <a:solidFill>
                  <a:schemeClr val="accent6"/>
                </a:solidFill>
              </a:rPr>
              <a:t>Transparency</a:t>
            </a:r>
          </a:p>
          <a:p>
            <a:pPr eaLnBrk="1" hangingPunct="1">
              <a:defRPr/>
            </a:pPr>
            <a:r>
              <a:rPr lang="en-CA" altLang="en-US" dirty="0" smtClean="0">
                <a:solidFill>
                  <a:schemeClr val="accent6"/>
                </a:solidFill>
              </a:rPr>
              <a:t>Consistency</a:t>
            </a:r>
          </a:p>
          <a:p>
            <a:pPr eaLnBrk="1" hangingPunct="1">
              <a:defRPr/>
            </a:pPr>
            <a:r>
              <a:rPr lang="en-CA" altLang="en-US" dirty="0" smtClean="0">
                <a:solidFill>
                  <a:schemeClr val="accent6"/>
                </a:solidFill>
              </a:rPr>
              <a:t>Flexibility</a:t>
            </a:r>
          </a:p>
          <a:p>
            <a:pPr eaLnBrk="1" hangingPunct="1">
              <a:defRPr/>
            </a:pPr>
            <a:r>
              <a:rPr lang="en-CA" altLang="en-US" dirty="0" smtClean="0">
                <a:solidFill>
                  <a:schemeClr val="accent6"/>
                </a:solidFill>
              </a:rPr>
              <a:t>Responsiveness</a:t>
            </a:r>
          </a:p>
          <a:p>
            <a:pPr eaLnBrk="1" hangingPunct="1">
              <a:defRPr/>
            </a:pPr>
            <a:r>
              <a:rPr lang="en-CA" altLang="en-US" dirty="0" smtClean="0">
                <a:solidFill>
                  <a:schemeClr val="accent6"/>
                </a:solidFill>
              </a:rPr>
              <a:t>Innovation</a:t>
            </a:r>
          </a:p>
          <a:p>
            <a:pPr eaLnBrk="1" hangingPunct="1">
              <a:defRPr/>
            </a:pPr>
            <a:r>
              <a:rPr lang="en-CA" altLang="en-US" dirty="0" smtClean="0">
                <a:solidFill>
                  <a:schemeClr val="accent6"/>
                </a:solidFill>
              </a:rPr>
              <a:t>Integrity</a:t>
            </a:r>
          </a:p>
          <a:p>
            <a:pPr eaLnBrk="1" hangingPunct="1">
              <a:defRPr/>
            </a:pPr>
            <a:endParaRPr lang="en-CA" altLang="en-US" dirty="0" smtClean="0">
              <a:solidFill>
                <a:schemeClr val="accent6"/>
              </a:solidFill>
            </a:endParaRPr>
          </a:p>
          <a:p>
            <a:pPr eaLnBrk="1" hangingPunct="1">
              <a:buFont typeface="Marlett" pitchFamily="2" charset="2"/>
              <a:buNone/>
              <a:defRPr/>
            </a:pPr>
            <a:r>
              <a:rPr lang="en-CA" altLang="en-US" sz="1200" b="1" dirty="0" smtClean="0">
                <a:solidFill>
                  <a:schemeClr val="accent6"/>
                </a:solidFill>
              </a:rPr>
              <a:t>Ref: </a:t>
            </a:r>
            <a:r>
              <a:rPr lang="en-CA" altLang="en-US" sz="1200" b="1" dirty="0" smtClean="0">
                <a:solidFill>
                  <a:schemeClr val="accent2"/>
                </a:solidFill>
                <a:hlinkClick r:id="rId5"/>
              </a:rPr>
              <a:t>Director General Military Careers</a:t>
            </a:r>
            <a:endParaRPr lang="en-CA" altLang="en-US" sz="1200" b="1" dirty="0" smtClean="0">
              <a:solidFill>
                <a:schemeClr val="accent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01D2F0-6E80-4FB6-B74B-9AB0B8809348}" type="slidenum">
              <a:rPr lang="en-CA" altLang="en-US" smtClean="0"/>
              <a:pPr>
                <a:defRPr/>
              </a:pPr>
              <a:t>6</a:t>
            </a:fld>
            <a:endParaRPr lang="en-CA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25"/>
    </mc:Choice>
    <mc:Fallback>
      <p:transition spd="slow" advTm="63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50" dirty="0"/>
              <a:t>PRINCIPLES OF CM </a:t>
            </a:r>
            <a:br>
              <a:rPr lang="en-US" altLang="en-US" sz="2450" dirty="0"/>
            </a:br>
            <a:r>
              <a:rPr lang="en-US" altLang="en-US" sz="2450" dirty="0"/>
              <a:t> </a:t>
            </a:r>
            <a:endParaRPr lang="en-CA" sz="2450" dirty="0"/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7910513" y="4572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1" name="Rectangle 17"/>
          <p:cNvSpPr txBox="1">
            <a:spLocks noChangeArrowheads="1"/>
          </p:cNvSpPr>
          <p:nvPr/>
        </p:nvSpPr>
        <p:spPr bwMode="auto">
          <a:xfrm>
            <a:off x="511175" y="1257300"/>
            <a:ext cx="82296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n-US" kern="0" dirty="0" smtClean="0">
                <a:solidFill>
                  <a:schemeClr val="accent6"/>
                </a:solidFill>
              </a:rPr>
              <a:t>Balancing the CAF and the member</a:t>
            </a:r>
            <a:r>
              <a:rPr lang="en-CA" altLang="en-US" kern="0" dirty="0" smtClean="0">
                <a:solidFill>
                  <a:schemeClr val="accent6"/>
                </a:solidFill>
              </a:rPr>
              <a:t>’s</a:t>
            </a:r>
            <a:r>
              <a:rPr lang="en-US" altLang="en-US" kern="0" dirty="0" smtClean="0">
                <a:solidFill>
                  <a:schemeClr val="accent6"/>
                </a:solidFill>
              </a:rPr>
              <a:t> needs</a:t>
            </a:r>
          </a:p>
        </p:txBody>
      </p:sp>
      <p:sp>
        <p:nvSpPr>
          <p:cNvPr id="36869" name="AutoShape 5"/>
          <p:cNvSpPr>
            <a:spLocks noChangeArrowheads="1"/>
          </p:cNvSpPr>
          <p:nvPr/>
        </p:nvSpPr>
        <p:spPr bwMode="auto">
          <a:xfrm>
            <a:off x="3895725" y="5486400"/>
            <a:ext cx="1409700" cy="1219200"/>
          </a:xfrm>
          <a:prstGeom prst="triangle">
            <a:avLst>
              <a:gd name="adj" fmla="val 50000"/>
            </a:avLst>
          </a:prstGeom>
          <a:solidFill>
            <a:srgbClr val="99CC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dirty="0" smtClean="0"/>
              <a:t>CM</a:t>
            </a:r>
            <a:endParaRPr lang="en-US" altLang="en-US" sz="2400" b="1" dirty="0"/>
          </a:p>
        </p:txBody>
      </p:sp>
      <p:sp>
        <p:nvSpPr>
          <p:cNvPr id="30726" name="Text Box 28"/>
          <p:cNvSpPr txBox="1">
            <a:spLocks noChangeArrowheads="1"/>
          </p:cNvSpPr>
          <p:nvPr/>
        </p:nvSpPr>
        <p:spPr bwMode="auto">
          <a:xfrm>
            <a:off x="304800" y="2551113"/>
            <a:ext cx="226857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b="1" dirty="0" smtClean="0">
                <a:solidFill>
                  <a:schemeClr val="accent6"/>
                </a:solidFill>
              </a:rPr>
              <a:t>Svc </a:t>
            </a:r>
            <a:r>
              <a:rPr lang="en-US" altLang="en-US" sz="1600" b="1" dirty="0" err="1" smtClean="0">
                <a:solidFill>
                  <a:schemeClr val="accent6"/>
                </a:solidFill>
              </a:rPr>
              <a:t>Reqts</a:t>
            </a:r>
            <a:endParaRPr lang="en-US" altLang="en-US" sz="1600" b="1" dirty="0" smtClean="0">
              <a:solidFill>
                <a:schemeClr val="accent6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lang="en-US" altLang="en-US" sz="1600" dirty="0" smtClean="0"/>
              <a:t> </a:t>
            </a:r>
            <a:r>
              <a:rPr lang="en-US" altLang="en-US" sz="1600" dirty="0" smtClean="0">
                <a:solidFill>
                  <a:schemeClr val="accent6"/>
                </a:solidFill>
              </a:rPr>
              <a:t>Staffing </a:t>
            </a:r>
            <a:r>
              <a:rPr lang="en-US" altLang="en-US" sz="1600" dirty="0" err="1" smtClean="0">
                <a:solidFill>
                  <a:schemeClr val="accent6"/>
                </a:solidFill>
              </a:rPr>
              <a:t>reqts</a:t>
            </a:r>
            <a:endParaRPr lang="en-US" altLang="en-US" sz="1600" dirty="0" smtClean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lang="en-US" altLang="en-US" sz="1600" dirty="0" smtClean="0"/>
              <a:t> </a:t>
            </a:r>
            <a:r>
              <a:rPr lang="en-US" altLang="en-US" sz="1600" dirty="0" smtClean="0">
                <a:solidFill>
                  <a:schemeClr val="accent6"/>
                </a:solidFill>
              </a:rPr>
              <a:t>Specific </a:t>
            </a:r>
            <a:r>
              <a:rPr lang="en-US" altLang="en-US" sz="1600" dirty="0" err="1" smtClean="0">
                <a:solidFill>
                  <a:schemeClr val="accent6"/>
                </a:solidFill>
              </a:rPr>
              <a:t>quals</a:t>
            </a:r>
            <a:r>
              <a:rPr lang="en-US" altLang="en-US" sz="1600" dirty="0" smtClean="0">
                <a:solidFill>
                  <a:schemeClr val="accent6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lang="en-US" altLang="en-US" sz="1600" dirty="0" smtClean="0">
                <a:solidFill>
                  <a:schemeClr val="accent6"/>
                </a:solidFill>
              </a:rPr>
              <a:t>Career </a:t>
            </a:r>
            <a:r>
              <a:rPr lang="en-US" altLang="en-US" sz="1600" dirty="0" err="1" smtClean="0">
                <a:solidFill>
                  <a:schemeClr val="accent6"/>
                </a:solidFill>
              </a:rPr>
              <a:t>prog</a:t>
            </a:r>
            <a:endParaRPr lang="en-US" altLang="en-US" sz="1600" dirty="0" smtClean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lang="en-US" altLang="en-US" sz="1600" dirty="0" smtClean="0"/>
              <a:t> </a:t>
            </a:r>
            <a:r>
              <a:rPr lang="en-US" altLang="en-US" sz="1600" dirty="0" smtClean="0">
                <a:solidFill>
                  <a:schemeClr val="accent6"/>
                </a:solidFill>
              </a:rPr>
              <a:t>Succession Planning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lang="en-US" altLang="en-US" sz="1600" dirty="0" smtClean="0">
                <a:solidFill>
                  <a:schemeClr val="accent6"/>
                </a:solidFill>
              </a:rPr>
              <a:t> </a:t>
            </a:r>
            <a:r>
              <a:rPr lang="en-US" altLang="en-US" sz="1600" dirty="0" err="1" smtClean="0">
                <a:solidFill>
                  <a:schemeClr val="accent6"/>
                </a:solidFill>
              </a:rPr>
              <a:t>ECs</a:t>
            </a:r>
            <a:endParaRPr lang="fr-CA" altLang="en-US" sz="1600" dirty="0" smtClean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 smtClean="0"/>
              <a:t>- </a:t>
            </a:r>
            <a:r>
              <a:rPr lang="en-US" altLang="en-US" sz="1600" dirty="0" smtClean="0">
                <a:solidFill>
                  <a:schemeClr val="accent6"/>
                </a:solidFill>
              </a:rPr>
              <a:t>Attrition</a:t>
            </a:r>
            <a:endParaRPr lang="fr-CA" altLang="en-US" sz="1600" dirty="0" smtClean="0"/>
          </a:p>
        </p:txBody>
      </p:sp>
      <p:sp>
        <p:nvSpPr>
          <p:cNvPr id="30727" name="Text Box 30"/>
          <p:cNvSpPr txBox="1">
            <a:spLocks noChangeArrowheads="1"/>
          </p:cNvSpPr>
          <p:nvPr/>
        </p:nvSpPr>
        <p:spPr bwMode="auto">
          <a:xfrm>
            <a:off x="6705600" y="2551113"/>
            <a:ext cx="184858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b="1" dirty="0" err="1" smtClean="0">
                <a:solidFill>
                  <a:schemeClr val="accent6"/>
                </a:solidFill>
              </a:rPr>
              <a:t>Mbr</a:t>
            </a:r>
            <a:r>
              <a:rPr lang="en-US" altLang="en-US" sz="1600" b="1" dirty="0" smtClean="0">
                <a:solidFill>
                  <a:schemeClr val="accent6"/>
                </a:solidFill>
              </a:rPr>
              <a:t> </a:t>
            </a:r>
            <a:r>
              <a:rPr lang="en-US" altLang="en-US" sz="1600" b="1" dirty="0" err="1" smtClean="0">
                <a:solidFill>
                  <a:schemeClr val="accent6"/>
                </a:solidFill>
              </a:rPr>
              <a:t>Prefs</a:t>
            </a:r>
            <a:endParaRPr lang="fr-CA" altLang="en-US" sz="1600" b="1" dirty="0" smtClean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lang="en-US" altLang="en-US" sz="1600" dirty="0" smtClean="0"/>
              <a:t> </a:t>
            </a:r>
            <a:r>
              <a:rPr lang="en-US" altLang="en-US" sz="1600" dirty="0" smtClean="0">
                <a:solidFill>
                  <a:schemeClr val="accent6"/>
                </a:solidFill>
              </a:rPr>
              <a:t>Spousal </a:t>
            </a:r>
            <a:r>
              <a:rPr lang="en-US" altLang="en-US" sz="1600" dirty="0" err="1" smtClean="0">
                <a:solidFill>
                  <a:schemeClr val="accent6"/>
                </a:solidFill>
              </a:rPr>
              <a:t>empl</a:t>
            </a:r>
            <a:endParaRPr lang="en-US" altLang="en-US" sz="1600" dirty="0" smtClean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lang="en-US" altLang="en-US" sz="1600" dirty="0" smtClean="0"/>
              <a:t> </a:t>
            </a:r>
            <a:r>
              <a:rPr lang="en-US" altLang="en-US" sz="1600" dirty="0" smtClean="0">
                <a:solidFill>
                  <a:schemeClr val="accent6"/>
                </a:solidFill>
              </a:rPr>
              <a:t>Dependent </a:t>
            </a:r>
            <a:r>
              <a:rPr lang="en-US" altLang="en-US" sz="1600" dirty="0" err="1" smtClean="0">
                <a:solidFill>
                  <a:schemeClr val="accent6"/>
                </a:solidFill>
              </a:rPr>
              <a:t>educ</a:t>
            </a:r>
            <a:endParaRPr lang="en-US" altLang="en-US" sz="1600" dirty="0" smtClean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lang="en-US" altLang="en-US" sz="1600" dirty="0" smtClean="0"/>
              <a:t> </a:t>
            </a:r>
            <a:r>
              <a:rPr lang="en-US" altLang="en-US" sz="1600" dirty="0" smtClean="0">
                <a:solidFill>
                  <a:schemeClr val="accent6"/>
                </a:solidFill>
              </a:rPr>
              <a:t>Aging parents</a:t>
            </a:r>
            <a:endParaRPr lang="en-US" altLang="en-US" sz="1600" dirty="0" smtClean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lang="en-US" altLang="en-US" sz="1600" dirty="0" smtClean="0"/>
              <a:t> </a:t>
            </a:r>
            <a:r>
              <a:rPr lang="en-US" altLang="en-US" sz="1600" dirty="0" smtClean="0">
                <a:solidFill>
                  <a:schemeClr val="accent6"/>
                </a:solidFill>
              </a:rPr>
              <a:t>Marital status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lang="en-US" altLang="en-US" sz="1600" dirty="0" smtClean="0">
                <a:solidFill>
                  <a:schemeClr val="accent6"/>
                </a:solidFill>
              </a:rPr>
              <a:t> Home ownership</a:t>
            </a:r>
            <a:endParaRPr lang="fr-CA" altLang="en-US" sz="1600" dirty="0" smtClean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 smtClean="0">
                <a:solidFill>
                  <a:schemeClr val="accent6"/>
                </a:solidFill>
              </a:rPr>
              <a:t>- Stability</a:t>
            </a:r>
            <a:endParaRPr lang="fr-CA" altLang="en-US" sz="1600" dirty="0" smtClean="0"/>
          </a:p>
        </p:txBody>
      </p:sp>
      <p:sp>
        <p:nvSpPr>
          <p:cNvPr id="36872" name="Rectangle 11"/>
          <p:cNvSpPr>
            <a:spLocks noChangeArrowheads="1"/>
          </p:cNvSpPr>
          <p:nvPr/>
        </p:nvSpPr>
        <p:spPr bwMode="auto">
          <a:xfrm rot="-132835">
            <a:off x="510898" y="5330007"/>
            <a:ext cx="8094158" cy="14202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 sz="1600"/>
          </a:p>
        </p:txBody>
      </p:sp>
      <p:sp>
        <p:nvSpPr>
          <p:cNvPr id="36873" name="AutoShape 12"/>
          <p:cNvSpPr>
            <a:spLocks noChangeArrowheads="1"/>
          </p:cNvSpPr>
          <p:nvPr/>
        </p:nvSpPr>
        <p:spPr bwMode="auto">
          <a:xfrm rot="-132835">
            <a:off x="360363" y="5308600"/>
            <a:ext cx="1219200" cy="188913"/>
          </a:xfrm>
          <a:prstGeom prst="roundRect">
            <a:avLst>
              <a:gd name="adj" fmla="val 50000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 sz="1600"/>
          </a:p>
        </p:txBody>
      </p:sp>
      <p:sp>
        <p:nvSpPr>
          <p:cNvPr id="36874" name="AutoShape 13"/>
          <p:cNvSpPr>
            <a:spLocks noChangeArrowheads="1"/>
          </p:cNvSpPr>
          <p:nvPr/>
        </p:nvSpPr>
        <p:spPr bwMode="auto">
          <a:xfrm rot="-132835">
            <a:off x="7518400" y="5030788"/>
            <a:ext cx="1219200" cy="188912"/>
          </a:xfrm>
          <a:prstGeom prst="roundRect">
            <a:avLst>
              <a:gd name="adj" fmla="val 50000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 sz="1600"/>
          </a:p>
        </p:txBody>
      </p:sp>
      <p:sp>
        <p:nvSpPr>
          <p:cNvPr id="36875" name="AutoShape 15"/>
          <p:cNvSpPr>
            <a:spLocks noChangeArrowheads="1"/>
          </p:cNvSpPr>
          <p:nvPr/>
        </p:nvSpPr>
        <p:spPr bwMode="auto">
          <a:xfrm rot="-132835">
            <a:off x="360363" y="5308600"/>
            <a:ext cx="1219200" cy="188913"/>
          </a:xfrm>
          <a:prstGeom prst="roundRect">
            <a:avLst>
              <a:gd name="adj" fmla="val 50000"/>
            </a:avLst>
          </a:prstGeom>
          <a:solidFill>
            <a:srgbClr val="90A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 sz="1600"/>
          </a:p>
        </p:txBody>
      </p:sp>
      <p:sp>
        <p:nvSpPr>
          <p:cNvPr id="36876" name="AutoShape 16"/>
          <p:cNvSpPr>
            <a:spLocks noChangeArrowheads="1"/>
          </p:cNvSpPr>
          <p:nvPr/>
        </p:nvSpPr>
        <p:spPr bwMode="auto">
          <a:xfrm rot="-132835">
            <a:off x="7518400" y="5030788"/>
            <a:ext cx="1219200" cy="188912"/>
          </a:xfrm>
          <a:prstGeom prst="roundRect">
            <a:avLst>
              <a:gd name="adj" fmla="val 50000"/>
            </a:avLst>
          </a:prstGeom>
          <a:solidFill>
            <a:srgbClr val="90A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 sz="16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AB574-AF20-4033-AC5E-371FC2E4D271}" type="slidenum">
              <a:rPr lang="en-CA" altLang="en-US" smtClean="0"/>
              <a:pPr>
                <a:defRPr/>
              </a:pPr>
              <a:t>7</a:t>
            </a:fld>
            <a:endParaRPr lang="en-CA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29563" y="5241925"/>
            <a:ext cx="1062037" cy="1463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sz="2450" dirty="0" smtClean="0"/>
              <a:t>POSTING CYCLE</a:t>
            </a:r>
            <a:endParaRPr lang="en-CA" sz="2450" dirty="0"/>
          </a:p>
        </p:txBody>
      </p:sp>
      <p:sp>
        <p:nvSpPr>
          <p:cNvPr id="38916" name="AutoShape 13"/>
          <p:cNvSpPr>
            <a:spLocks noChangeArrowheads="1"/>
          </p:cNvSpPr>
          <p:nvPr/>
        </p:nvSpPr>
        <p:spPr bwMode="auto">
          <a:xfrm>
            <a:off x="2895600" y="2386013"/>
            <a:ext cx="3375025" cy="3328987"/>
          </a:xfrm>
          <a:prstGeom prst="flowChartOr">
            <a:avLst/>
          </a:prstGeom>
          <a:solidFill>
            <a:srgbClr val="C3D4E3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/>
          </a:p>
        </p:txBody>
      </p:sp>
      <p:sp>
        <p:nvSpPr>
          <p:cNvPr id="38917" name="Text Box 15"/>
          <p:cNvSpPr txBox="1">
            <a:spLocks noChangeArrowheads="1"/>
          </p:cNvSpPr>
          <p:nvPr/>
        </p:nvSpPr>
        <p:spPr bwMode="auto">
          <a:xfrm>
            <a:off x="4665663" y="3115099"/>
            <a:ext cx="12334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 dirty="0"/>
              <a:t>Posting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 dirty="0" smtClean="0"/>
              <a:t>Plot</a:t>
            </a:r>
            <a:endParaRPr lang="en-US" altLang="en-US" sz="1400" b="1" dirty="0"/>
          </a:p>
        </p:txBody>
      </p:sp>
      <p:sp>
        <p:nvSpPr>
          <p:cNvPr id="38918" name="Text Box 16"/>
          <p:cNvSpPr txBox="1">
            <a:spLocks noChangeArrowheads="1"/>
          </p:cNvSpPr>
          <p:nvPr/>
        </p:nvSpPr>
        <p:spPr bwMode="auto">
          <a:xfrm>
            <a:off x="3327048" y="4303083"/>
            <a:ext cx="11271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 dirty="0"/>
              <a:t>Merit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 dirty="0" smtClean="0"/>
              <a:t>Boards</a:t>
            </a:r>
            <a:endParaRPr lang="en-US" altLang="en-US" sz="1400" b="1" dirty="0"/>
          </a:p>
        </p:txBody>
      </p:sp>
      <p:sp>
        <p:nvSpPr>
          <p:cNvPr id="38919" name="Text Box 17"/>
          <p:cNvSpPr txBox="1">
            <a:spLocks noChangeArrowheads="1"/>
          </p:cNvSpPr>
          <p:nvPr/>
        </p:nvSpPr>
        <p:spPr bwMode="auto">
          <a:xfrm>
            <a:off x="3351213" y="3124389"/>
            <a:ext cx="11271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 dirty="0"/>
              <a:t>CM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 dirty="0" smtClean="0"/>
              <a:t>Interviews</a:t>
            </a:r>
            <a:endParaRPr lang="en-US" altLang="en-US" sz="1400" b="1" dirty="0"/>
          </a:p>
        </p:txBody>
      </p:sp>
      <p:sp>
        <p:nvSpPr>
          <p:cNvPr id="38920" name="Text Box 18"/>
          <p:cNvSpPr txBox="1">
            <a:spLocks noChangeArrowheads="1"/>
          </p:cNvSpPr>
          <p:nvPr/>
        </p:nvSpPr>
        <p:spPr bwMode="auto">
          <a:xfrm>
            <a:off x="4651375" y="4321786"/>
            <a:ext cx="13525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 dirty="0"/>
              <a:t>Promotions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 dirty="0"/>
              <a:t>&amp; Postings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1400" b="1" dirty="0"/>
          </a:p>
        </p:txBody>
      </p:sp>
      <p:grpSp>
        <p:nvGrpSpPr>
          <p:cNvPr id="38921" name="Group 23"/>
          <p:cNvGrpSpPr>
            <a:grpSpLocks/>
          </p:cNvGrpSpPr>
          <p:nvPr/>
        </p:nvGrpSpPr>
        <p:grpSpPr bwMode="auto">
          <a:xfrm>
            <a:off x="4614863" y="2057400"/>
            <a:ext cx="1928812" cy="3962400"/>
            <a:chOff x="2907" y="1016"/>
            <a:chExt cx="1341" cy="2738"/>
          </a:xfrm>
        </p:grpSpPr>
        <p:sp>
          <p:nvSpPr>
            <p:cNvPr id="38932" name="Arc 21"/>
            <p:cNvSpPr>
              <a:spLocks/>
            </p:cNvSpPr>
            <p:nvPr/>
          </p:nvSpPr>
          <p:spPr bwMode="auto">
            <a:xfrm>
              <a:off x="2907" y="1016"/>
              <a:ext cx="1341" cy="1343"/>
            </a:xfrm>
            <a:custGeom>
              <a:avLst/>
              <a:gdLst>
                <a:gd name="T0" fmla="*/ 0 w 21550"/>
                <a:gd name="T1" fmla="*/ 0 h 21582"/>
                <a:gd name="T2" fmla="*/ 0 w 21550"/>
                <a:gd name="T3" fmla="*/ 0 h 21582"/>
                <a:gd name="T4" fmla="*/ 0 w 21550"/>
                <a:gd name="T5" fmla="*/ 0 h 215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50" h="21582" fill="none" extrusionOk="0">
                  <a:moveTo>
                    <a:pt x="882" y="0"/>
                  </a:moveTo>
                  <a:cubicBezTo>
                    <a:pt x="11891" y="450"/>
                    <a:pt x="20797" y="9114"/>
                    <a:pt x="21549" y="20107"/>
                  </a:cubicBezTo>
                </a:path>
                <a:path w="21550" h="21582" stroke="0" extrusionOk="0">
                  <a:moveTo>
                    <a:pt x="882" y="0"/>
                  </a:moveTo>
                  <a:cubicBezTo>
                    <a:pt x="11891" y="450"/>
                    <a:pt x="20797" y="9114"/>
                    <a:pt x="21549" y="20107"/>
                  </a:cubicBezTo>
                  <a:lnTo>
                    <a:pt x="0" y="21582"/>
                  </a:lnTo>
                  <a:lnTo>
                    <a:pt x="882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8933" name="Arc 22"/>
            <p:cNvSpPr>
              <a:spLocks/>
            </p:cNvSpPr>
            <p:nvPr/>
          </p:nvSpPr>
          <p:spPr bwMode="auto">
            <a:xfrm flipV="1">
              <a:off x="2907" y="2411"/>
              <a:ext cx="1341" cy="1343"/>
            </a:xfrm>
            <a:custGeom>
              <a:avLst/>
              <a:gdLst>
                <a:gd name="T0" fmla="*/ 0 w 21550"/>
                <a:gd name="T1" fmla="*/ 0 h 21582"/>
                <a:gd name="T2" fmla="*/ 0 w 21550"/>
                <a:gd name="T3" fmla="*/ 0 h 21582"/>
                <a:gd name="T4" fmla="*/ 0 w 21550"/>
                <a:gd name="T5" fmla="*/ 0 h 215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50" h="21582" fill="none" extrusionOk="0">
                  <a:moveTo>
                    <a:pt x="882" y="0"/>
                  </a:moveTo>
                  <a:cubicBezTo>
                    <a:pt x="11891" y="450"/>
                    <a:pt x="20797" y="9114"/>
                    <a:pt x="21549" y="20107"/>
                  </a:cubicBezTo>
                </a:path>
                <a:path w="21550" h="21582" stroke="0" extrusionOk="0">
                  <a:moveTo>
                    <a:pt x="882" y="0"/>
                  </a:moveTo>
                  <a:cubicBezTo>
                    <a:pt x="11891" y="450"/>
                    <a:pt x="20797" y="9114"/>
                    <a:pt x="21549" y="20107"/>
                  </a:cubicBezTo>
                  <a:lnTo>
                    <a:pt x="0" y="21582"/>
                  </a:lnTo>
                  <a:lnTo>
                    <a:pt x="882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38922" name="Group 24"/>
          <p:cNvGrpSpPr>
            <a:grpSpLocks/>
          </p:cNvGrpSpPr>
          <p:nvPr/>
        </p:nvGrpSpPr>
        <p:grpSpPr bwMode="auto">
          <a:xfrm flipH="1" flipV="1">
            <a:off x="2622550" y="2085975"/>
            <a:ext cx="1858963" cy="3933825"/>
            <a:chOff x="2907" y="1016"/>
            <a:chExt cx="1341" cy="2738"/>
          </a:xfrm>
        </p:grpSpPr>
        <p:sp>
          <p:nvSpPr>
            <p:cNvPr id="38930" name="Arc 25"/>
            <p:cNvSpPr>
              <a:spLocks/>
            </p:cNvSpPr>
            <p:nvPr/>
          </p:nvSpPr>
          <p:spPr bwMode="auto">
            <a:xfrm>
              <a:off x="2907" y="1016"/>
              <a:ext cx="1341" cy="1343"/>
            </a:xfrm>
            <a:custGeom>
              <a:avLst/>
              <a:gdLst>
                <a:gd name="T0" fmla="*/ 0 w 21550"/>
                <a:gd name="T1" fmla="*/ 0 h 21582"/>
                <a:gd name="T2" fmla="*/ 0 w 21550"/>
                <a:gd name="T3" fmla="*/ 0 h 21582"/>
                <a:gd name="T4" fmla="*/ 0 w 21550"/>
                <a:gd name="T5" fmla="*/ 0 h 215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50" h="21582" fill="none" extrusionOk="0">
                  <a:moveTo>
                    <a:pt x="882" y="0"/>
                  </a:moveTo>
                  <a:cubicBezTo>
                    <a:pt x="11891" y="450"/>
                    <a:pt x="20797" y="9114"/>
                    <a:pt x="21549" y="20107"/>
                  </a:cubicBezTo>
                </a:path>
                <a:path w="21550" h="21582" stroke="0" extrusionOk="0">
                  <a:moveTo>
                    <a:pt x="882" y="0"/>
                  </a:moveTo>
                  <a:cubicBezTo>
                    <a:pt x="11891" y="450"/>
                    <a:pt x="20797" y="9114"/>
                    <a:pt x="21549" y="20107"/>
                  </a:cubicBezTo>
                  <a:lnTo>
                    <a:pt x="0" y="21582"/>
                  </a:lnTo>
                  <a:lnTo>
                    <a:pt x="882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8931" name="Arc 26"/>
            <p:cNvSpPr>
              <a:spLocks/>
            </p:cNvSpPr>
            <p:nvPr/>
          </p:nvSpPr>
          <p:spPr bwMode="auto">
            <a:xfrm flipV="1">
              <a:off x="2907" y="2411"/>
              <a:ext cx="1341" cy="1343"/>
            </a:xfrm>
            <a:custGeom>
              <a:avLst/>
              <a:gdLst>
                <a:gd name="T0" fmla="*/ 0 w 21550"/>
                <a:gd name="T1" fmla="*/ 0 h 21582"/>
                <a:gd name="T2" fmla="*/ 0 w 21550"/>
                <a:gd name="T3" fmla="*/ 0 h 21582"/>
                <a:gd name="T4" fmla="*/ 0 w 21550"/>
                <a:gd name="T5" fmla="*/ 0 h 215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50" h="21582" fill="none" extrusionOk="0">
                  <a:moveTo>
                    <a:pt x="882" y="0"/>
                  </a:moveTo>
                  <a:cubicBezTo>
                    <a:pt x="11891" y="450"/>
                    <a:pt x="20797" y="9114"/>
                    <a:pt x="21549" y="20107"/>
                  </a:cubicBezTo>
                </a:path>
                <a:path w="21550" h="21582" stroke="0" extrusionOk="0">
                  <a:moveTo>
                    <a:pt x="882" y="0"/>
                  </a:moveTo>
                  <a:cubicBezTo>
                    <a:pt x="11891" y="450"/>
                    <a:pt x="20797" y="9114"/>
                    <a:pt x="21549" y="20107"/>
                  </a:cubicBezTo>
                  <a:lnTo>
                    <a:pt x="0" y="21582"/>
                  </a:lnTo>
                  <a:lnTo>
                    <a:pt x="882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32779" name="Text Box 27"/>
          <p:cNvSpPr txBox="1">
            <a:spLocks noChangeArrowheads="1"/>
          </p:cNvSpPr>
          <p:nvPr/>
        </p:nvSpPr>
        <p:spPr bwMode="auto">
          <a:xfrm>
            <a:off x="165981" y="5066809"/>
            <a:ext cx="352583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0000" indent="-180000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b="1" dirty="0" smtClean="0"/>
              <a:t>Aug – Nov</a:t>
            </a:r>
          </a:p>
          <a:p>
            <a:pPr marL="360000" indent="-180000" eaLnBrk="1" hangingPunct="1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400" dirty="0" smtClean="0">
                <a:solidFill>
                  <a:schemeClr val="accent6"/>
                </a:solidFill>
              </a:rPr>
              <a:t>SBCL Audit</a:t>
            </a:r>
          </a:p>
          <a:p>
            <a:pPr marL="360000" indent="-180000" eaLnBrk="1" hangingPunct="1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400" dirty="0" smtClean="0">
                <a:solidFill>
                  <a:schemeClr val="accent6"/>
                </a:solidFill>
              </a:rPr>
              <a:t>Board Prep</a:t>
            </a:r>
          </a:p>
          <a:p>
            <a:pPr marL="360000" indent="-180000" eaLnBrk="1" hangingPunct="1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400" dirty="0" smtClean="0">
                <a:solidFill>
                  <a:schemeClr val="accent6"/>
                </a:solidFill>
              </a:rPr>
              <a:t>Manage Boards</a:t>
            </a:r>
          </a:p>
          <a:p>
            <a:pPr marL="360000" indent="-180000" eaLnBrk="1" hangingPunct="1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400" dirty="0" smtClean="0">
                <a:solidFill>
                  <a:schemeClr val="accent6"/>
                </a:solidFill>
              </a:rPr>
              <a:t>Stats for AMOR</a:t>
            </a:r>
          </a:p>
        </p:txBody>
      </p:sp>
      <p:sp>
        <p:nvSpPr>
          <p:cNvPr id="32780" name="Text Box 28"/>
          <p:cNvSpPr txBox="1">
            <a:spLocks noChangeArrowheads="1"/>
          </p:cNvSpPr>
          <p:nvPr/>
        </p:nvSpPr>
        <p:spPr bwMode="auto">
          <a:xfrm>
            <a:off x="165981" y="1565215"/>
            <a:ext cx="27114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0000" indent="-180000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b="1" dirty="0" smtClean="0"/>
              <a:t>Nov – Feb</a:t>
            </a:r>
          </a:p>
          <a:p>
            <a:pPr marL="360000" indent="-180000" eaLnBrk="1" hangingPunct="1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400" dirty="0" smtClean="0">
                <a:solidFill>
                  <a:schemeClr val="accent6"/>
                </a:solidFill>
              </a:rPr>
              <a:t>Conduct Interviews</a:t>
            </a:r>
          </a:p>
          <a:p>
            <a:pPr marL="360000" indent="-180000" eaLnBrk="1" hangingPunct="1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400" dirty="0" smtClean="0">
                <a:solidFill>
                  <a:schemeClr val="accent6"/>
                </a:solidFill>
              </a:rPr>
              <a:t>Develop Posting Plot</a:t>
            </a:r>
          </a:p>
          <a:p>
            <a:pPr marL="360000" indent="-180000" eaLnBrk="1" hangingPunct="1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400" dirty="0" smtClean="0">
                <a:solidFill>
                  <a:schemeClr val="accent6"/>
                </a:solidFill>
              </a:rPr>
              <a:t>Initiate Screenings</a:t>
            </a:r>
          </a:p>
        </p:txBody>
      </p:sp>
      <p:sp>
        <p:nvSpPr>
          <p:cNvPr id="32781" name="Text Box 29"/>
          <p:cNvSpPr txBox="1">
            <a:spLocks noChangeArrowheads="1"/>
          </p:cNvSpPr>
          <p:nvPr/>
        </p:nvSpPr>
        <p:spPr bwMode="auto">
          <a:xfrm>
            <a:off x="5029200" y="5352247"/>
            <a:ext cx="3657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0000" indent="-180000"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b="1" dirty="0" smtClean="0"/>
              <a:t>Apr – Aug</a:t>
            </a:r>
          </a:p>
          <a:p>
            <a:pPr marL="360000" indent="-180000" algn="r" eaLnBrk="1" hangingPunct="1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400" dirty="0" smtClean="0">
                <a:solidFill>
                  <a:schemeClr val="accent6"/>
                </a:solidFill>
              </a:rPr>
              <a:t>SBCL Prelim Audit</a:t>
            </a:r>
          </a:p>
          <a:p>
            <a:pPr marL="360000" indent="-180000" algn="r" eaLnBrk="1" hangingPunct="1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400" dirty="0" smtClean="0">
                <a:solidFill>
                  <a:schemeClr val="accent6"/>
                </a:solidFill>
              </a:rPr>
              <a:t>Postings</a:t>
            </a:r>
          </a:p>
          <a:p>
            <a:pPr marL="360000" indent="-180000" algn="r" eaLnBrk="1" hangingPunct="1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400" dirty="0" smtClean="0">
                <a:solidFill>
                  <a:schemeClr val="accent6"/>
                </a:solidFill>
              </a:rPr>
              <a:t>Promotions</a:t>
            </a:r>
          </a:p>
        </p:txBody>
      </p:sp>
      <p:sp>
        <p:nvSpPr>
          <p:cNvPr id="32782" name="Text Box 30"/>
          <p:cNvSpPr txBox="1">
            <a:spLocks noChangeArrowheads="1"/>
          </p:cNvSpPr>
          <p:nvPr/>
        </p:nvSpPr>
        <p:spPr bwMode="auto">
          <a:xfrm>
            <a:off x="5438775" y="1565215"/>
            <a:ext cx="3124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60000" indent="-180000" algn="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b="1" dirty="0" smtClean="0"/>
              <a:t>Feb – Apr</a:t>
            </a:r>
          </a:p>
          <a:p>
            <a:pPr marL="360000" indent="-180000" algn="r" eaLnBrk="1" hangingPunct="1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400" dirty="0" smtClean="0">
                <a:solidFill>
                  <a:schemeClr val="accent6"/>
                </a:solidFill>
              </a:rPr>
              <a:t>Solidify Posting Plot</a:t>
            </a:r>
          </a:p>
          <a:p>
            <a:pPr marL="360000" indent="-180000" algn="r" eaLnBrk="1" hangingPunct="1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400" dirty="0" smtClean="0">
                <a:solidFill>
                  <a:schemeClr val="accent6"/>
                </a:solidFill>
              </a:rPr>
              <a:t>Continue Screening</a:t>
            </a:r>
          </a:p>
          <a:p>
            <a:pPr marL="360000" indent="-180000" algn="r" eaLnBrk="1" hangingPunct="1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400" dirty="0" smtClean="0">
                <a:solidFill>
                  <a:schemeClr val="accent6"/>
                </a:solidFill>
              </a:rPr>
              <a:t>Initiate Postings</a:t>
            </a:r>
          </a:p>
        </p:txBody>
      </p:sp>
      <p:sp>
        <p:nvSpPr>
          <p:cNvPr id="38927" name="Arc 46"/>
          <p:cNvSpPr>
            <a:spLocks/>
          </p:cNvSpPr>
          <p:nvPr/>
        </p:nvSpPr>
        <p:spPr bwMode="auto">
          <a:xfrm flipH="1" flipV="1">
            <a:off x="2438400" y="1905000"/>
            <a:ext cx="4289425" cy="4343400"/>
          </a:xfrm>
          <a:custGeom>
            <a:avLst/>
            <a:gdLst>
              <a:gd name="T0" fmla="*/ 2147483646 w 43200"/>
              <a:gd name="T1" fmla="*/ 0 h 43182"/>
              <a:gd name="T2" fmla="*/ 2147483646 w 43200"/>
              <a:gd name="T3" fmla="*/ 2147483646 h 43182"/>
              <a:gd name="T4" fmla="*/ 2147483646 w 43200"/>
              <a:gd name="T5" fmla="*/ 2147483646 h 431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43182" fill="none" extrusionOk="0">
                <a:moveTo>
                  <a:pt x="22482" y="0"/>
                </a:moveTo>
                <a:cubicBezTo>
                  <a:pt x="34059" y="473"/>
                  <a:pt x="43200" y="9996"/>
                  <a:pt x="43200" y="21582"/>
                </a:cubicBezTo>
                <a:cubicBezTo>
                  <a:pt x="43200" y="33511"/>
                  <a:pt x="33529" y="43182"/>
                  <a:pt x="21600" y="43182"/>
                </a:cubicBezTo>
                <a:cubicBezTo>
                  <a:pt x="9670" y="43182"/>
                  <a:pt x="0" y="33511"/>
                  <a:pt x="0" y="21582"/>
                </a:cubicBezTo>
                <a:cubicBezTo>
                  <a:pt x="-1" y="13013"/>
                  <a:pt x="5064" y="5255"/>
                  <a:pt x="12909" y="1807"/>
                </a:cubicBezTo>
              </a:path>
              <a:path w="43200" h="43182" stroke="0" extrusionOk="0">
                <a:moveTo>
                  <a:pt x="22482" y="0"/>
                </a:moveTo>
                <a:cubicBezTo>
                  <a:pt x="34059" y="473"/>
                  <a:pt x="43200" y="9996"/>
                  <a:pt x="43200" y="21582"/>
                </a:cubicBezTo>
                <a:cubicBezTo>
                  <a:pt x="43200" y="33511"/>
                  <a:pt x="33529" y="43182"/>
                  <a:pt x="21600" y="43182"/>
                </a:cubicBezTo>
                <a:cubicBezTo>
                  <a:pt x="9670" y="43182"/>
                  <a:pt x="0" y="33511"/>
                  <a:pt x="0" y="21582"/>
                </a:cubicBezTo>
                <a:cubicBezTo>
                  <a:pt x="-1" y="13013"/>
                  <a:pt x="5064" y="5255"/>
                  <a:pt x="12909" y="1807"/>
                </a:cubicBezTo>
                <a:lnTo>
                  <a:pt x="21600" y="21582"/>
                </a:lnTo>
                <a:lnTo>
                  <a:pt x="22482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8928" name="Text Box 47"/>
          <p:cNvSpPr txBox="1">
            <a:spLocks noChangeArrowheads="1"/>
          </p:cNvSpPr>
          <p:nvPr/>
        </p:nvSpPr>
        <p:spPr bwMode="auto">
          <a:xfrm>
            <a:off x="6578600" y="3733800"/>
            <a:ext cx="2565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</a:rPr>
              <a:t>Conduct </a:t>
            </a:r>
            <a:r>
              <a:rPr lang="en-US" altLang="en-US" sz="1400" dirty="0" smtClean="0">
                <a:solidFill>
                  <a:srgbClr val="FF0000"/>
                </a:solidFill>
              </a:rPr>
              <a:t>File Reviews</a:t>
            </a:r>
            <a:endParaRPr lang="en-US" altLang="en-US" sz="1400" dirty="0">
              <a:solidFill>
                <a:srgbClr val="FF0000"/>
              </a:solidFill>
            </a:endParaRPr>
          </a:p>
        </p:txBody>
      </p:sp>
      <p:sp>
        <p:nvSpPr>
          <p:cNvPr id="38929" name="Text Box 48"/>
          <p:cNvSpPr txBox="1">
            <a:spLocks noChangeArrowheads="1"/>
          </p:cNvSpPr>
          <p:nvPr/>
        </p:nvSpPr>
        <p:spPr bwMode="auto">
          <a:xfrm>
            <a:off x="0" y="3667125"/>
            <a:ext cx="25257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000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</a:rPr>
              <a:t>Misc. Staff </a:t>
            </a:r>
            <a:r>
              <a:rPr lang="en-US" altLang="en-US" sz="1400" dirty="0" smtClean="0">
                <a:solidFill>
                  <a:srgbClr val="FF0000"/>
                </a:solidFill>
              </a:rPr>
              <a:t>work</a:t>
            </a:r>
            <a:endParaRPr lang="en-US" altLang="en-US" sz="14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2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CA" altLang="en-US" sz="2450" dirty="0" smtClean="0"/>
              <a:t>RESPONSIBILITIES</a:t>
            </a:r>
            <a:endParaRPr lang="en-CA" altLang="en-US" sz="245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8382000" cy="2667000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CA" altLang="en-US" sz="1600" b="1" u="sng" dirty="0" smtClean="0">
                <a:solidFill>
                  <a:schemeClr val="accent6"/>
                </a:solidFill>
              </a:rPr>
              <a:t>Members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en-US" sz="1600" dirty="0" smtClean="0">
                <a:solidFill>
                  <a:schemeClr val="accent6"/>
                </a:solidFill>
              </a:rPr>
              <a:t>Research APS Openings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en-US" sz="1600" dirty="0" smtClean="0">
                <a:solidFill>
                  <a:schemeClr val="accent6"/>
                </a:solidFill>
              </a:rPr>
              <a:t>Discuss with incumbent and </a:t>
            </a:r>
            <a:r>
              <a:rPr lang="en-CA" altLang="en-US" sz="1600" dirty="0" err="1" smtClean="0">
                <a:solidFill>
                  <a:schemeClr val="accent6"/>
                </a:solidFill>
              </a:rPr>
              <a:t>CoC</a:t>
            </a:r>
            <a:endParaRPr lang="en-CA" altLang="en-US" sz="1600" dirty="0" smtClean="0">
              <a:solidFill>
                <a:schemeClr val="accent6"/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en-US" sz="1600" dirty="0" smtClean="0">
                <a:solidFill>
                  <a:schemeClr val="accent6"/>
                </a:solidFill>
              </a:rPr>
              <a:t>Update posting preferences (EMAA, </a:t>
            </a:r>
            <a:r>
              <a:rPr lang="en-CA" altLang="en-US" sz="1600" dirty="0" err="1" smtClean="0">
                <a:solidFill>
                  <a:schemeClr val="accent6"/>
                </a:solidFill>
              </a:rPr>
              <a:t>CoC</a:t>
            </a:r>
            <a:r>
              <a:rPr lang="en-CA" altLang="en-US" sz="1600" dirty="0" smtClean="0">
                <a:solidFill>
                  <a:schemeClr val="accent6"/>
                </a:solidFill>
              </a:rPr>
              <a:t>, CM)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en-US" sz="1600" dirty="0" smtClean="0">
                <a:solidFill>
                  <a:schemeClr val="accent6"/>
                </a:solidFill>
              </a:rPr>
              <a:t>Update MPRR (marital status, dependants, education, training, qualifications)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en-US" sz="1600" dirty="0" smtClean="0">
                <a:solidFill>
                  <a:schemeClr val="accent6"/>
                </a:solidFill>
              </a:rPr>
              <a:t>Research and decide on TOS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en-US" sz="1600" dirty="0" smtClean="0">
                <a:solidFill>
                  <a:schemeClr val="accent6"/>
                </a:solidFill>
              </a:rPr>
              <a:t>Obtain PER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altLang="en-US" sz="1600" dirty="0" smtClean="0">
                <a:solidFill>
                  <a:schemeClr val="accent6"/>
                </a:solidFill>
              </a:rPr>
              <a:t>Do not let language profile expire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sz="1600" dirty="0" smtClean="0">
                <a:solidFill>
                  <a:srgbClr val="333399"/>
                </a:solidFill>
              </a:rPr>
              <a:t>Do not let Force test expire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sz="1600" dirty="0" smtClean="0">
                <a:solidFill>
                  <a:schemeClr val="accent6"/>
                </a:solidFill>
              </a:rPr>
              <a:t>Seek Medical Care if Ill or Injured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sz="1600" dirty="0" smtClean="0">
                <a:solidFill>
                  <a:schemeClr val="accent6"/>
                </a:solidFill>
              </a:rPr>
              <a:t>Come prepared to CM interview by having done tasks above</a:t>
            </a:r>
            <a:endParaRPr lang="en-CA" sz="1600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17FB5-89F3-4727-995D-F9AD4EB38F12}" type="slidenum">
              <a:rPr lang="en-CA" altLang="en-US" smtClean="0"/>
              <a:pPr>
                <a:defRPr/>
              </a:pPr>
              <a:t>9</a:t>
            </a:fld>
            <a:endParaRPr lang="en-CA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44"/>
    </mc:Choice>
    <mc:Fallback>
      <p:transition spd="slow" advTm="113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PC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2060"/>
      </a:hlink>
      <a:folHlink>
        <a:srgbClr val="00206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43A3E61672FF43BBE069ED1212002D" ma:contentTypeVersion="0" ma:contentTypeDescription="Create a new document." ma:contentTypeScope="" ma:versionID="0bfd5a3c6cd01c8fa2fd969399d59c4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47A160-079A-42F6-8426-67CB644A554C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51642CA-DAD6-4D76-987D-3E54EECD78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25946</TotalTime>
  <Words>2620</Words>
  <Application>Microsoft Office PowerPoint</Application>
  <PresentationFormat>On-screen Show (4:3)</PresentationFormat>
  <Paragraphs>602</Paragraphs>
  <Slides>41</Slides>
  <Notes>40</Notes>
  <HiddenSlides>0</HiddenSlides>
  <MMClips>40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MS PGothic</vt:lpstr>
      <vt:lpstr>Arial</vt:lpstr>
      <vt:lpstr>Comic Sans MS</vt:lpstr>
      <vt:lpstr>Marlett</vt:lpstr>
      <vt:lpstr>Tahoma</vt:lpstr>
      <vt:lpstr>Times New Roman</vt:lpstr>
      <vt:lpstr>Wingdings</vt:lpstr>
      <vt:lpstr>MPC Theme</vt:lpstr>
      <vt:lpstr>Flying Supervisor Course CM / PD  Brief </vt:lpstr>
      <vt:lpstr>BRIEFING OVERVIEW</vt:lpstr>
      <vt:lpstr>DGMC / D MIL C </vt:lpstr>
      <vt:lpstr>DGMC</vt:lpstr>
      <vt:lpstr>D MIL C 4</vt:lpstr>
      <vt:lpstr>DIRECTOR MILITARY CAREERS (D Mil C)</vt:lpstr>
      <vt:lpstr>PRINCIPLES OF CM   </vt:lpstr>
      <vt:lpstr>POSTING CYCLE</vt:lpstr>
      <vt:lpstr>RESPONSIBILITIES</vt:lpstr>
      <vt:lpstr>Postings  Affectations</vt:lpstr>
      <vt:lpstr>SCREENINGS</vt:lpstr>
      <vt:lpstr>IMPOSED RESTRICTION (IR)</vt:lpstr>
      <vt:lpstr>POSTING IN SUPPORT OF MEMBERS  </vt:lpstr>
      <vt:lpstr>POSTING IN SUPPORT OF MEMBERS  </vt:lpstr>
      <vt:lpstr>Professional Development  </vt:lpstr>
      <vt:lpstr>RCAF Officer PD Periods Ref: http://rcaf.mil.ca/en/2-cad/rcaf-pd/rcaf-pd.page  </vt:lpstr>
      <vt:lpstr>DEVELOPMENT PERIOD 2 (DP 2)</vt:lpstr>
      <vt:lpstr>POST-GRADUATE TRAINING  </vt:lpstr>
      <vt:lpstr>JOINT COMMAND &amp; STAFF PROGRAMME</vt:lpstr>
      <vt:lpstr>CAF EDUCATION REIMBURSEMENT PROGRAMS</vt:lpstr>
      <vt:lpstr>Second Official Language Training</vt:lpstr>
      <vt:lpstr>Preferred Language of Instruction</vt:lpstr>
      <vt:lpstr>Communications  </vt:lpstr>
      <vt:lpstr>rcafé</vt:lpstr>
      <vt:lpstr>ONLINE CM</vt:lpstr>
      <vt:lpstr>ONLINE CM</vt:lpstr>
      <vt:lpstr>ONLINE CM</vt:lpstr>
      <vt:lpstr>ONLINE CM</vt:lpstr>
      <vt:lpstr>Promotions  </vt:lpstr>
      <vt:lpstr>SELECTION BOARD CANDIDATE LIST PROCESS</vt:lpstr>
      <vt:lpstr>PROMOTION BOARD SCORING  (ACSO)</vt:lpstr>
      <vt:lpstr>Scoring Criteria (SCRIT)</vt:lpstr>
      <vt:lpstr>Scoring Criteria (SCRIT)</vt:lpstr>
      <vt:lpstr>Scoring Criteria (SCRIT)</vt:lpstr>
      <vt:lpstr>Scoring Criteria (SCRIT)</vt:lpstr>
      <vt:lpstr>Scoring Criteria (SCRIT)</vt:lpstr>
      <vt:lpstr>Scoring Criteria (SCRIT)</vt:lpstr>
      <vt:lpstr>Scoring Criteria (SCRIT)</vt:lpstr>
      <vt:lpstr>Scoring Criteria (SCRIT)</vt:lpstr>
      <vt:lpstr>Scoring Criteria (SCRIT)</vt:lpstr>
      <vt:lpstr>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or Presentation Title</dc:title>
  <dc:creator>Beauchesne Maj JRM@CMP D Mil C@Ottawa-Hull</dc:creator>
  <cp:lastModifiedBy>taylor.cr</cp:lastModifiedBy>
  <cp:revision>1105</cp:revision>
  <cp:lastPrinted>2020-01-30T16:52:51Z</cp:lastPrinted>
  <dcterms:created xsi:type="dcterms:W3CDTF">2010-11-30T12:00:26Z</dcterms:created>
  <dcterms:modified xsi:type="dcterms:W3CDTF">2022-01-31T16:40:37Z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0008004c180000000000010243100207f6000400038000</vt:lpwstr>
  </property>
</Properties>
</file>